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33"/>
  </p:notesMasterIdLst>
  <p:handoutMasterIdLst>
    <p:handoutMasterId r:id="rId34"/>
  </p:handoutMasterIdLst>
  <p:sldIdLst>
    <p:sldId id="256" r:id="rId3"/>
    <p:sldId id="264" r:id="rId4"/>
    <p:sldId id="315" r:id="rId5"/>
    <p:sldId id="316" r:id="rId6"/>
    <p:sldId id="317" r:id="rId7"/>
    <p:sldId id="318" r:id="rId8"/>
    <p:sldId id="319" r:id="rId9"/>
    <p:sldId id="320" r:id="rId10"/>
    <p:sldId id="321" r:id="rId11"/>
    <p:sldId id="322" r:id="rId12"/>
    <p:sldId id="323" r:id="rId13"/>
    <p:sldId id="324" r:id="rId14"/>
    <p:sldId id="325" r:id="rId15"/>
    <p:sldId id="326" r:id="rId16"/>
    <p:sldId id="327" r:id="rId17"/>
    <p:sldId id="328" r:id="rId18"/>
    <p:sldId id="329" r:id="rId19"/>
    <p:sldId id="330" r:id="rId20"/>
    <p:sldId id="331" r:id="rId21"/>
    <p:sldId id="332" r:id="rId22"/>
    <p:sldId id="335" r:id="rId23"/>
    <p:sldId id="334" r:id="rId24"/>
    <p:sldId id="336" r:id="rId25"/>
    <p:sldId id="337" r:id="rId26"/>
    <p:sldId id="338" r:id="rId27"/>
    <p:sldId id="339" r:id="rId28"/>
    <p:sldId id="340" r:id="rId29"/>
    <p:sldId id="341" r:id="rId30"/>
    <p:sldId id="275" r:id="rId31"/>
    <p:sldId id="270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065A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D7B26C5-4107-4FEC-AEDC-1716B250A1EF}" styleName="Estilo Clar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8034E78-7F5D-4C2E-B375-FC64B27BC917}" styleName="Estilo Escuro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Estilo Claro 1 - Ênfase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985" autoAdjust="0"/>
    <p:restoredTop sz="93837" autoAdjust="0"/>
  </p:normalViewPr>
  <p:slideViewPr>
    <p:cSldViewPr snapToGrid="0">
      <p:cViewPr varScale="1">
        <p:scale>
          <a:sx n="65" d="100"/>
          <a:sy n="65" d="100"/>
        </p:scale>
        <p:origin x="88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6" d="100"/>
          <a:sy n="56" d="100"/>
        </p:scale>
        <p:origin x="2838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5C0F3B3-1823-4006-B6B8-BEA12BA814B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2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0CBE26C-2099-45AE-ACA3-8E7B83AFBC3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2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A21014-3A6D-4F7F-B193-427CF7CC90A2}" type="datetimeFigureOut">
              <a:rPr lang="en-US" smtClean="0"/>
              <a:t>3/27/2024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0BDAF0-EC18-414D-B9DE-DBD4ED5A82B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Módulo 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3A1317-ADE7-4A9D-9495-B35EE64DD81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604FE7-6999-4B9C-A2CF-1FE7B0120DB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009587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2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CF254C-7AE5-44F9-B023-45EE463D43AD}" type="datetimeFigureOut">
              <a:rPr lang="en-US" smtClean="0"/>
              <a:t>3/27/2024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Módulo I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FEDDF5-521F-4F2F-AABA-2225D74B155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66524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ítulo">
    <p:bg>
      <p:bgPr>
        <a:blipFill dpi="0" rotWithShape="1">
          <a:blip r:embed="rId2">
            <a:lum/>
          </a:blip>
          <a:srcRect/>
          <a:stretch>
            <a:fillRect l="-7000" r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44">
            <a:extLst>
              <a:ext uri="{FF2B5EF4-FFF2-40B4-BE49-F238E27FC236}">
                <a16:creationId xmlns:a16="http://schemas.microsoft.com/office/drawing/2014/main" id="{7A1F9599-EB5B-47A7-9B5E-994EB354A13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1186CCEA-F26C-4B3F-8908-4A6F79BF7FA8}"/>
              </a:ext>
            </a:extLst>
          </p:cNvPr>
          <p:cNvSpPr/>
          <p:nvPr userDrawn="1"/>
        </p:nvSpPr>
        <p:spPr>
          <a:xfrm>
            <a:off x="-2" y="0"/>
            <a:ext cx="12192000" cy="6858000"/>
          </a:xfrm>
          <a:prstGeom prst="rect">
            <a:avLst/>
          </a:prstGeom>
          <a:solidFill>
            <a:schemeClr val="dk1">
              <a:alpha val="84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7C403B-EDA8-448A-A500-C1A422F2E10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419600" y="5459116"/>
            <a:ext cx="3352800" cy="482403"/>
          </a:xfrm>
          <a:effectLst>
            <a:outerShdw blurRad="127000" dist="127000" dir="10800000" algn="ctr" rotWithShape="0">
              <a:srgbClr val="000000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3200">
                <a:latin typeface="Trebuchet MS" panose="020B0603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err="1"/>
              <a:t>Matéria</a:t>
            </a:r>
            <a:endParaRPr lang="en-US" dirty="0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F401D29C-03EC-4339-A795-A09B72CE232A}"/>
              </a:ext>
            </a:extLst>
          </p:cNvPr>
          <p:cNvSpPr/>
          <p:nvPr userDrawn="1"/>
        </p:nvSpPr>
        <p:spPr>
          <a:xfrm>
            <a:off x="-2044700" y="-5657452"/>
            <a:ext cx="10972800" cy="10972800"/>
          </a:xfrm>
          <a:prstGeom prst="ellipse">
            <a:avLst/>
          </a:prstGeom>
          <a:gradFill flip="none" rotWithShape="1">
            <a:gsLst>
              <a:gs pos="0">
                <a:srgbClr val="F47920">
                  <a:alpha val="50000"/>
                </a:srgbClr>
              </a:gs>
              <a:gs pos="60000">
                <a:schemeClr val="bg1">
                  <a:alpha val="0"/>
                </a:schemeClr>
              </a:gs>
              <a:gs pos="100000">
                <a:schemeClr val="bg1">
                  <a:alpha val="0"/>
                  <a:lumMod val="43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BF6C57B0-4684-4112-B6E8-72C76EDF917A}"/>
              </a:ext>
            </a:extLst>
          </p:cNvPr>
          <p:cNvSpPr/>
          <p:nvPr userDrawn="1"/>
        </p:nvSpPr>
        <p:spPr>
          <a:xfrm>
            <a:off x="8420100" y="3140870"/>
            <a:ext cx="7315200" cy="7315200"/>
          </a:xfrm>
          <a:prstGeom prst="ellipse">
            <a:avLst/>
          </a:prstGeom>
          <a:gradFill flip="none" rotWithShape="1">
            <a:gsLst>
              <a:gs pos="0">
                <a:srgbClr val="065CBE">
                  <a:alpha val="50000"/>
                </a:srgbClr>
              </a:gs>
              <a:gs pos="60000">
                <a:schemeClr val="bg1">
                  <a:alpha val="0"/>
                </a:schemeClr>
              </a:gs>
              <a:gs pos="100000">
                <a:schemeClr val="bg1">
                  <a:alpha val="0"/>
                  <a:lumMod val="43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0" name="Freeform: Shape 79">
            <a:extLst>
              <a:ext uri="{FF2B5EF4-FFF2-40B4-BE49-F238E27FC236}">
                <a16:creationId xmlns:a16="http://schemas.microsoft.com/office/drawing/2014/main" id="{B2FF2D51-E613-45C4-BEF0-AD2D23D0DA65}"/>
              </a:ext>
            </a:extLst>
          </p:cNvPr>
          <p:cNvSpPr/>
          <p:nvPr userDrawn="1"/>
        </p:nvSpPr>
        <p:spPr>
          <a:xfrm flipV="1">
            <a:off x="185057" y="0"/>
            <a:ext cx="12006945" cy="6858000"/>
          </a:xfrm>
          <a:custGeom>
            <a:avLst/>
            <a:gdLst>
              <a:gd name="connsiteX0" fmla="*/ 977900 w 12006945"/>
              <a:gd name="connsiteY0" fmla="*/ 6857996 h 6858000"/>
              <a:gd name="connsiteX1" fmla="*/ 1552042 w 12006945"/>
              <a:gd name="connsiteY1" fmla="*/ 6857996 h 6858000"/>
              <a:gd name="connsiteX2" fmla="*/ 3543297 w 12006945"/>
              <a:gd name="connsiteY2" fmla="*/ 4483100 h 6858000"/>
              <a:gd name="connsiteX3" fmla="*/ 3543300 w 12006945"/>
              <a:gd name="connsiteY3" fmla="*/ 4483100 h 6858000"/>
              <a:gd name="connsiteX4" fmla="*/ 3543299 w 12006945"/>
              <a:gd name="connsiteY4" fmla="*/ 4483098 h 6858000"/>
              <a:gd name="connsiteX5" fmla="*/ 3543300 w 12006945"/>
              <a:gd name="connsiteY5" fmla="*/ 4483097 h 6858000"/>
              <a:gd name="connsiteX6" fmla="*/ 3543298 w 12006945"/>
              <a:gd name="connsiteY6" fmla="*/ 4483097 h 6858000"/>
              <a:gd name="connsiteX7" fmla="*/ 572385 w 12006945"/>
              <a:gd name="connsiteY7" fmla="*/ 0 h 6858000"/>
              <a:gd name="connsiteX8" fmla="*/ 0 w 12006945"/>
              <a:gd name="connsiteY8" fmla="*/ 0 h 6858000"/>
              <a:gd name="connsiteX9" fmla="*/ 2970913 w 12006945"/>
              <a:gd name="connsiteY9" fmla="*/ 4483097 h 6858000"/>
              <a:gd name="connsiteX10" fmla="*/ 2969158 w 12006945"/>
              <a:gd name="connsiteY10" fmla="*/ 4483097 h 6858000"/>
              <a:gd name="connsiteX11" fmla="*/ 11434560 w 12006945"/>
              <a:gd name="connsiteY11" fmla="*/ 6858000 h 6858000"/>
              <a:gd name="connsiteX12" fmla="*/ 12006945 w 12006945"/>
              <a:gd name="connsiteY12" fmla="*/ 6858000 h 6858000"/>
              <a:gd name="connsiteX13" fmla="*/ 9036032 w 12006945"/>
              <a:gd name="connsiteY13" fmla="*/ 2374903 h 6858000"/>
              <a:gd name="connsiteX14" fmla="*/ 9037787 w 12006945"/>
              <a:gd name="connsiteY14" fmla="*/ 2374903 h 6858000"/>
              <a:gd name="connsiteX15" fmla="*/ 11029045 w 12006945"/>
              <a:gd name="connsiteY15" fmla="*/ 4 h 6858000"/>
              <a:gd name="connsiteX16" fmla="*/ 10454903 w 12006945"/>
              <a:gd name="connsiteY16" fmla="*/ 4 h 6858000"/>
              <a:gd name="connsiteX17" fmla="*/ 8463648 w 12006945"/>
              <a:gd name="connsiteY17" fmla="*/ 2374900 h 6858000"/>
              <a:gd name="connsiteX18" fmla="*/ 8463645 w 12006945"/>
              <a:gd name="connsiteY18" fmla="*/ 2374900 h 6858000"/>
              <a:gd name="connsiteX19" fmla="*/ 8463646 w 12006945"/>
              <a:gd name="connsiteY19" fmla="*/ 2374902 h 6858000"/>
              <a:gd name="connsiteX20" fmla="*/ 8463645 w 12006945"/>
              <a:gd name="connsiteY20" fmla="*/ 2374903 h 6858000"/>
              <a:gd name="connsiteX21" fmla="*/ 8463647 w 12006945"/>
              <a:gd name="connsiteY21" fmla="*/ 2374903 h 6858000"/>
              <a:gd name="connsiteX22" fmla="*/ 10520384 w 12006945"/>
              <a:gd name="connsiteY22" fmla="*/ 6858000 h 6858000"/>
              <a:gd name="connsiteX23" fmla="*/ 11137903 w 12006945"/>
              <a:gd name="connsiteY23" fmla="*/ 6858000 h 6858000"/>
              <a:gd name="connsiteX24" fmla="*/ 7932722 w 12006945"/>
              <a:gd name="connsiteY24" fmla="*/ 2019300 h 6858000"/>
              <a:gd name="connsiteX25" fmla="*/ 7935532 w 12006945"/>
              <a:gd name="connsiteY25" fmla="*/ 2019300 h 6858000"/>
              <a:gd name="connsiteX26" fmla="*/ 9628634 w 12006945"/>
              <a:gd name="connsiteY26" fmla="*/ 0 h 6858000"/>
              <a:gd name="connsiteX27" fmla="*/ 9008304 w 12006945"/>
              <a:gd name="connsiteY27" fmla="*/ 0 h 6858000"/>
              <a:gd name="connsiteX28" fmla="*/ 7315202 w 12006945"/>
              <a:gd name="connsiteY28" fmla="*/ 2019300 h 6858000"/>
              <a:gd name="connsiteX29" fmla="*/ 7315203 w 12006945"/>
              <a:gd name="connsiteY29" fmla="*/ 2019300 h 6858000"/>
              <a:gd name="connsiteX30" fmla="*/ 2378311 w 12006945"/>
              <a:gd name="connsiteY30" fmla="*/ 6858000 h 6858000"/>
              <a:gd name="connsiteX31" fmla="*/ 2998641 w 12006945"/>
              <a:gd name="connsiteY31" fmla="*/ 6858000 h 6858000"/>
              <a:gd name="connsiteX32" fmla="*/ 4691743 w 12006945"/>
              <a:gd name="connsiteY32" fmla="*/ 4838700 h 6858000"/>
              <a:gd name="connsiteX33" fmla="*/ 4691742 w 12006945"/>
              <a:gd name="connsiteY33" fmla="*/ 4838700 h 6858000"/>
              <a:gd name="connsiteX34" fmla="*/ 1486561 w 12006945"/>
              <a:gd name="connsiteY34" fmla="*/ 0 h 6858000"/>
              <a:gd name="connsiteX35" fmla="*/ 869042 w 12006945"/>
              <a:gd name="connsiteY35" fmla="*/ 0 h 6858000"/>
              <a:gd name="connsiteX36" fmla="*/ 4074223 w 12006945"/>
              <a:gd name="connsiteY36" fmla="*/ 4838700 h 6858000"/>
              <a:gd name="connsiteX37" fmla="*/ 4071413 w 12006945"/>
              <a:gd name="connsiteY37" fmla="*/ 48387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006945" h="6858000">
                <a:moveTo>
                  <a:pt x="977900" y="6857996"/>
                </a:moveTo>
                <a:lnTo>
                  <a:pt x="1552042" y="6857996"/>
                </a:lnTo>
                <a:lnTo>
                  <a:pt x="3543297" y="4483100"/>
                </a:lnTo>
                <a:lnTo>
                  <a:pt x="3543300" y="4483100"/>
                </a:lnTo>
                <a:lnTo>
                  <a:pt x="3543299" y="4483098"/>
                </a:lnTo>
                <a:lnTo>
                  <a:pt x="3543300" y="4483097"/>
                </a:lnTo>
                <a:lnTo>
                  <a:pt x="3543298" y="4483097"/>
                </a:lnTo>
                <a:lnTo>
                  <a:pt x="572385" y="0"/>
                </a:lnTo>
                <a:lnTo>
                  <a:pt x="0" y="0"/>
                </a:lnTo>
                <a:lnTo>
                  <a:pt x="2970913" y="4483097"/>
                </a:lnTo>
                <a:lnTo>
                  <a:pt x="2969158" y="4483097"/>
                </a:lnTo>
                <a:close/>
                <a:moveTo>
                  <a:pt x="11434560" y="6858000"/>
                </a:moveTo>
                <a:lnTo>
                  <a:pt x="12006945" y="6858000"/>
                </a:lnTo>
                <a:lnTo>
                  <a:pt x="9036032" y="2374903"/>
                </a:lnTo>
                <a:lnTo>
                  <a:pt x="9037787" y="2374903"/>
                </a:lnTo>
                <a:lnTo>
                  <a:pt x="11029045" y="4"/>
                </a:lnTo>
                <a:lnTo>
                  <a:pt x="10454903" y="4"/>
                </a:lnTo>
                <a:lnTo>
                  <a:pt x="8463648" y="2374900"/>
                </a:lnTo>
                <a:lnTo>
                  <a:pt x="8463645" y="2374900"/>
                </a:lnTo>
                <a:lnTo>
                  <a:pt x="8463646" y="2374902"/>
                </a:lnTo>
                <a:lnTo>
                  <a:pt x="8463645" y="2374903"/>
                </a:lnTo>
                <a:lnTo>
                  <a:pt x="8463647" y="2374903"/>
                </a:lnTo>
                <a:close/>
                <a:moveTo>
                  <a:pt x="10520384" y="6858000"/>
                </a:moveTo>
                <a:lnTo>
                  <a:pt x="11137903" y="6858000"/>
                </a:lnTo>
                <a:lnTo>
                  <a:pt x="7932722" y="2019300"/>
                </a:lnTo>
                <a:lnTo>
                  <a:pt x="7935532" y="2019300"/>
                </a:lnTo>
                <a:lnTo>
                  <a:pt x="9628634" y="0"/>
                </a:lnTo>
                <a:lnTo>
                  <a:pt x="9008304" y="0"/>
                </a:lnTo>
                <a:lnTo>
                  <a:pt x="7315202" y="2019300"/>
                </a:lnTo>
                <a:lnTo>
                  <a:pt x="7315203" y="2019300"/>
                </a:lnTo>
                <a:close/>
                <a:moveTo>
                  <a:pt x="2378311" y="6858000"/>
                </a:moveTo>
                <a:lnTo>
                  <a:pt x="2998641" y="6858000"/>
                </a:lnTo>
                <a:lnTo>
                  <a:pt x="4691743" y="4838700"/>
                </a:lnTo>
                <a:lnTo>
                  <a:pt x="4691742" y="4838700"/>
                </a:lnTo>
                <a:lnTo>
                  <a:pt x="1486561" y="0"/>
                </a:lnTo>
                <a:lnTo>
                  <a:pt x="869042" y="0"/>
                </a:lnTo>
                <a:lnTo>
                  <a:pt x="4074223" y="4838700"/>
                </a:lnTo>
                <a:lnTo>
                  <a:pt x="4071413" y="4838700"/>
                </a:lnTo>
                <a:close/>
              </a:path>
            </a:pathLst>
          </a:custGeom>
          <a:gradFill flip="none" rotWithShape="1">
            <a:gsLst>
              <a:gs pos="10000">
                <a:srgbClr val="FFFFFF">
                  <a:alpha val="0"/>
                </a:srgbClr>
              </a:gs>
              <a:gs pos="80000">
                <a:schemeClr val="bg1">
                  <a:alpha val="0"/>
                </a:schemeClr>
              </a:gs>
              <a:gs pos="30000">
                <a:srgbClr val="065CBE">
                  <a:alpha val="30000"/>
                </a:srgb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B358EB-C709-451A-B5BD-4467A370E7A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956720"/>
            <a:ext cx="9144000" cy="944563"/>
          </a:xfrm>
          <a:effectLst>
            <a:outerShdw blurRad="381000" dist="330200" dir="10800000" algn="ctr" rotWithShape="0">
              <a:schemeClr val="tx1"/>
            </a:outerShdw>
          </a:effectLst>
        </p:spPr>
        <p:txBody>
          <a:bodyPr anchor="ctr">
            <a:noAutofit/>
          </a:bodyPr>
          <a:lstStyle>
            <a:lvl1pPr algn="ctr">
              <a:defRPr sz="9600" b="1">
                <a:ln>
                  <a:solidFill>
                    <a:schemeClr val="bg1"/>
                  </a:solidFill>
                </a:ln>
                <a:solidFill>
                  <a:schemeClr val="lt1"/>
                </a:solidFill>
              </a:defRPr>
            </a:lvl1pPr>
          </a:lstStyle>
          <a:p>
            <a:r>
              <a:rPr lang="pt-BR" dirty="0"/>
              <a:t>Instituição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92218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">
    <p:bg>
      <p:bgPr>
        <a:gradFill flip="none" rotWithShape="1">
          <a:gsLst>
            <a:gs pos="0">
              <a:srgbClr val="065CBE">
                <a:alpha val="10000"/>
              </a:srgbClr>
            </a:gs>
            <a:gs pos="90000">
              <a:schemeClr val="bg1">
                <a:alpha val="0"/>
              </a:schemeClr>
            </a:gs>
            <a:gs pos="10000">
              <a:schemeClr val="bg1">
                <a:alpha val="0"/>
              </a:schemeClr>
            </a:gs>
            <a:gs pos="100000">
              <a:schemeClr val="accent2">
                <a:alpha val="10000"/>
              </a:schemeClr>
            </a:gs>
          </a:gsLst>
          <a:lin ang="81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97B56BD8-B357-4C95-8679-3A4848DFAE3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F532E60-DC98-4208-AA6B-F7B5A182755B}"/>
              </a:ext>
            </a:extLst>
          </p:cNvPr>
          <p:cNvSpPr/>
          <p:nvPr userDrawn="1"/>
        </p:nvSpPr>
        <p:spPr>
          <a:xfrm>
            <a:off x="-2" y="0"/>
            <a:ext cx="121920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52D06166-B0E9-46C1-AB6D-02AB05E2A2B5}"/>
              </a:ext>
            </a:extLst>
          </p:cNvPr>
          <p:cNvSpPr/>
          <p:nvPr userDrawn="1"/>
        </p:nvSpPr>
        <p:spPr>
          <a:xfrm flipV="1">
            <a:off x="185057" y="0"/>
            <a:ext cx="12006945" cy="6858000"/>
          </a:xfrm>
          <a:custGeom>
            <a:avLst/>
            <a:gdLst>
              <a:gd name="connsiteX0" fmla="*/ 977900 w 12006945"/>
              <a:gd name="connsiteY0" fmla="*/ 6857996 h 6858000"/>
              <a:gd name="connsiteX1" fmla="*/ 1552042 w 12006945"/>
              <a:gd name="connsiteY1" fmla="*/ 6857996 h 6858000"/>
              <a:gd name="connsiteX2" fmla="*/ 3543297 w 12006945"/>
              <a:gd name="connsiteY2" fmla="*/ 4483100 h 6858000"/>
              <a:gd name="connsiteX3" fmla="*/ 3543300 w 12006945"/>
              <a:gd name="connsiteY3" fmla="*/ 4483100 h 6858000"/>
              <a:gd name="connsiteX4" fmla="*/ 3543299 w 12006945"/>
              <a:gd name="connsiteY4" fmla="*/ 4483098 h 6858000"/>
              <a:gd name="connsiteX5" fmla="*/ 3543300 w 12006945"/>
              <a:gd name="connsiteY5" fmla="*/ 4483097 h 6858000"/>
              <a:gd name="connsiteX6" fmla="*/ 3543298 w 12006945"/>
              <a:gd name="connsiteY6" fmla="*/ 4483097 h 6858000"/>
              <a:gd name="connsiteX7" fmla="*/ 572385 w 12006945"/>
              <a:gd name="connsiteY7" fmla="*/ 0 h 6858000"/>
              <a:gd name="connsiteX8" fmla="*/ 0 w 12006945"/>
              <a:gd name="connsiteY8" fmla="*/ 0 h 6858000"/>
              <a:gd name="connsiteX9" fmla="*/ 2970913 w 12006945"/>
              <a:gd name="connsiteY9" fmla="*/ 4483097 h 6858000"/>
              <a:gd name="connsiteX10" fmla="*/ 2969158 w 12006945"/>
              <a:gd name="connsiteY10" fmla="*/ 4483097 h 6858000"/>
              <a:gd name="connsiteX11" fmla="*/ 11434560 w 12006945"/>
              <a:gd name="connsiteY11" fmla="*/ 6858000 h 6858000"/>
              <a:gd name="connsiteX12" fmla="*/ 12006945 w 12006945"/>
              <a:gd name="connsiteY12" fmla="*/ 6858000 h 6858000"/>
              <a:gd name="connsiteX13" fmla="*/ 9036032 w 12006945"/>
              <a:gd name="connsiteY13" fmla="*/ 2374903 h 6858000"/>
              <a:gd name="connsiteX14" fmla="*/ 9037787 w 12006945"/>
              <a:gd name="connsiteY14" fmla="*/ 2374903 h 6858000"/>
              <a:gd name="connsiteX15" fmla="*/ 11029045 w 12006945"/>
              <a:gd name="connsiteY15" fmla="*/ 4 h 6858000"/>
              <a:gd name="connsiteX16" fmla="*/ 10454903 w 12006945"/>
              <a:gd name="connsiteY16" fmla="*/ 4 h 6858000"/>
              <a:gd name="connsiteX17" fmla="*/ 8463648 w 12006945"/>
              <a:gd name="connsiteY17" fmla="*/ 2374900 h 6858000"/>
              <a:gd name="connsiteX18" fmla="*/ 8463645 w 12006945"/>
              <a:gd name="connsiteY18" fmla="*/ 2374900 h 6858000"/>
              <a:gd name="connsiteX19" fmla="*/ 8463646 w 12006945"/>
              <a:gd name="connsiteY19" fmla="*/ 2374902 h 6858000"/>
              <a:gd name="connsiteX20" fmla="*/ 8463645 w 12006945"/>
              <a:gd name="connsiteY20" fmla="*/ 2374903 h 6858000"/>
              <a:gd name="connsiteX21" fmla="*/ 8463647 w 12006945"/>
              <a:gd name="connsiteY21" fmla="*/ 2374903 h 6858000"/>
              <a:gd name="connsiteX22" fmla="*/ 10520384 w 12006945"/>
              <a:gd name="connsiteY22" fmla="*/ 6858000 h 6858000"/>
              <a:gd name="connsiteX23" fmla="*/ 11137903 w 12006945"/>
              <a:gd name="connsiteY23" fmla="*/ 6858000 h 6858000"/>
              <a:gd name="connsiteX24" fmla="*/ 7932722 w 12006945"/>
              <a:gd name="connsiteY24" fmla="*/ 2019300 h 6858000"/>
              <a:gd name="connsiteX25" fmla="*/ 7935532 w 12006945"/>
              <a:gd name="connsiteY25" fmla="*/ 2019300 h 6858000"/>
              <a:gd name="connsiteX26" fmla="*/ 9628634 w 12006945"/>
              <a:gd name="connsiteY26" fmla="*/ 0 h 6858000"/>
              <a:gd name="connsiteX27" fmla="*/ 9008304 w 12006945"/>
              <a:gd name="connsiteY27" fmla="*/ 0 h 6858000"/>
              <a:gd name="connsiteX28" fmla="*/ 7315202 w 12006945"/>
              <a:gd name="connsiteY28" fmla="*/ 2019300 h 6858000"/>
              <a:gd name="connsiteX29" fmla="*/ 7315203 w 12006945"/>
              <a:gd name="connsiteY29" fmla="*/ 2019300 h 6858000"/>
              <a:gd name="connsiteX30" fmla="*/ 2378311 w 12006945"/>
              <a:gd name="connsiteY30" fmla="*/ 6858000 h 6858000"/>
              <a:gd name="connsiteX31" fmla="*/ 2998641 w 12006945"/>
              <a:gd name="connsiteY31" fmla="*/ 6858000 h 6858000"/>
              <a:gd name="connsiteX32" fmla="*/ 4691743 w 12006945"/>
              <a:gd name="connsiteY32" fmla="*/ 4838700 h 6858000"/>
              <a:gd name="connsiteX33" fmla="*/ 4691742 w 12006945"/>
              <a:gd name="connsiteY33" fmla="*/ 4838700 h 6858000"/>
              <a:gd name="connsiteX34" fmla="*/ 1486561 w 12006945"/>
              <a:gd name="connsiteY34" fmla="*/ 0 h 6858000"/>
              <a:gd name="connsiteX35" fmla="*/ 869042 w 12006945"/>
              <a:gd name="connsiteY35" fmla="*/ 0 h 6858000"/>
              <a:gd name="connsiteX36" fmla="*/ 4074223 w 12006945"/>
              <a:gd name="connsiteY36" fmla="*/ 4838700 h 6858000"/>
              <a:gd name="connsiteX37" fmla="*/ 4071413 w 12006945"/>
              <a:gd name="connsiteY37" fmla="*/ 48387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006945" h="6858000">
                <a:moveTo>
                  <a:pt x="977900" y="6857996"/>
                </a:moveTo>
                <a:lnTo>
                  <a:pt x="1552042" y="6857996"/>
                </a:lnTo>
                <a:lnTo>
                  <a:pt x="3543297" y="4483100"/>
                </a:lnTo>
                <a:lnTo>
                  <a:pt x="3543300" y="4483100"/>
                </a:lnTo>
                <a:lnTo>
                  <a:pt x="3543299" y="4483098"/>
                </a:lnTo>
                <a:lnTo>
                  <a:pt x="3543300" y="4483097"/>
                </a:lnTo>
                <a:lnTo>
                  <a:pt x="3543298" y="4483097"/>
                </a:lnTo>
                <a:lnTo>
                  <a:pt x="572385" y="0"/>
                </a:lnTo>
                <a:lnTo>
                  <a:pt x="0" y="0"/>
                </a:lnTo>
                <a:lnTo>
                  <a:pt x="2970913" y="4483097"/>
                </a:lnTo>
                <a:lnTo>
                  <a:pt x="2969158" y="4483097"/>
                </a:lnTo>
                <a:close/>
                <a:moveTo>
                  <a:pt x="11434560" y="6858000"/>
                </a:moveTo>
                <a:lnTo>
                  <a:pt x="12006945" y="6858000"/>
                </a:lnTo>
                <a:lnTo>
                  <a:pt x="9036032" y="2374903"/>
                </a:lnTo>
                <a:lnTo>
                  <a:pt x="9037787" y="2374903"/>
                </a:lnTo>
                <a:lnTo>
                  <a:pt x="11029045" y="4"/>
                </a:lnTo>
                <a:lnTo>
                  <a:pt x="10454903" y="4"/>
                </a:lnTo>
                <a:lnTo>
                  <a:pt x="8463648" y="2374900"/>
                </a:lnTo>
                <a:lnTo>
                  <a:pt x="8463645" y="2374900"/>
                </a:lnTo>
                <a:lnTo>
                  <a:pt x="8463646" y="2374902"/>
                </a:lnTo>
                <a:lnTo>
                  <a:pt x="8463645" y="2374903"/>
                </a:lnTo>
                <a:lnTo>
                  <a:pt x="8463647" y="2374903"/>
                </a:lnTo>
                <a:close/>
                <a:moveTo>
                  <a:pt x="10520384" y="6858000"/>
                </a:moveTo>
                <a:lnTo>
                  <a:pt x="11137903" y="6858000"/>
                </a:lnTo>
                <a:lnTo>
                  <a:pt x="7932722" y="2019300"/>
                </a:lnTo>
                <a:lnTo>
                  <a:pt x="7935532" y="2019300"/>
                </a:lnTo>
                <a:lnTo>
                  <a:pt x="9628634" y="0"/>
                </a:lnTo>
                <a:lnTo>
                  <a:pt x="9008304" y="0"/>
                </a:lnTo>
                <a:lnTo>
                  <a:pt x="7315202" y="2019300"/>
                </a:lnTo>
                <a:lnTo>
                  <a:pt x="7315203" y="2019300"/>
                </a:lnTo>
                <a:close/>
                <a:moveTo>
                  <a:pt x="2378311" y="6858000"/>
                </a:moveTo>
                <a:lnTo>
                  <a:pt x="2998641" y="6858000"/>
                </a:lnTo>
                <a:lnTo>
                  <a:pt x="4691743" y="4838700"/>
                </a:lnTo>
                <a:lnTo>
                  <a:pt x="4691742" y="4838700"/>
                </a:lnTo>
                <a:lnTo>
                  <a:pt x="1486561" y="0"/>
                </a:lnTo>
                <a:lnTo>
                  <a:pt x="869042" y="0"/>
                </a:lnTo>
                <a:lnTo>
                  <a:pt x="4074223" y="4838700"/>
                </a:lnTo>
                <a:lnTo>
                  <a:pt x="4071413" y="4838700"/>
                </a:lnTo>
                <a:close/>
              </a:path>
            </a:pathLst>
          </a:custGeom>
          <a:gradFill flip="none" rotWithShape="1">
            <a:gsLst>
              <a:gs pos="10000">
                <a:srgbClr val="FFFFFF">
                  <a:alpha val="0"/>
                </a:srgbClr>
              </a:gs>
              <a:gs pos="80000">
                <a:schemeClr val="bg1">
                  <a:alpha val="0"/>
                </a:schemeClr>
              </a:gs>
              <a:gs pos="30000">
                <a:srgbClr val="065CBE">
                  <a:alpha val="30000"/>
                </a:srgb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BCD5F9A5-1349-4B7E-B378-1B8833583C2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956720"/>
            <a:ext cx="9144000" cy="944563"/>
          </a:xfrm>
          <a:effectLst>
            <a:outerShdw blurRad="381000" dist="330200" dir="10800000" algn="ctr" rotWithShape="0">
              <a:schemeClr val="bg1">
                <a:lumMod val="95000"/>
              </a:schemeClr>
            </a:outerShdw>
          </a:effectLst>
        </p:spPr>
        <p:txBody>
          <a:bodyPr anchor="ctr">
            <a:noAutofit/>
          </a:bodyPr>
          <a:lstStyle>
            <a:lvl1pPr algn="ctr">
              <a:defRPr sz="9600">
                <a:ln w="12700">
                  <a:solidFill>
                    <a:schemeClr val="tx1"/>
                  </a:solidFill>
                </a:ln>
                <a:gradFill flip="none" rotWithShape="1">
                  <a:gsLst>
                    <a:gs pos="0">
                      <a:schemeClr val="tx1"/>
                    </a:gs>
                    <a:gs pos="60000">
                      <a:schemeClr val="tx1">
                        <a:alpha val="80000"/>
                      </a:schemeClr>
                    </a:gs>
                    <a:gs pos="85000">
                      <a:schemeClr val="tx1">
                        <a:alpha val="2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pt-BR" dirty="0"/>
              <a:t>Instituição</a:t>
            </a:r>
            <a:endParaRPr lang="en-US" dirty="0"/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4E57D31C-9A37-412D-B888-3D49FC64BE2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419600" y="5459116"/>
            <a:ext cx="3352800" cy="482403"/>
          </a:xfrm>
          <a:effectLst>
            <a:outerShdw blurRad="508000" dist="63500" dir="10800000" algn="ctr" rotWithShape="0">
              <a:schemeClr val="bg1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3200">
                <a:ln>
                  <a:noFill/>
                </a:ln>
                <a:latin typeface="Trebuchet MS" panose="020B0603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err="1"/>
              <a:t>Matéria</a:t>
            </a:r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8878EBB-43A1-439A-9E0B-B6BD6BDE2816}"/>
              </a:ext>
            </a:extLst>
          </p:cNvPr>
          <p:cNvSpPr/>
          <p:nvPr userDrawn="1"/>
        </p:nvSpPr>
        <p:spPr>
          <a:xfrm>
            <a:off x="-2044700" y="-5657452"/>
            <a:ext cx="10972800" cy="10972800"/>
          </a:xfrm>
          <a:prstGeom prst="ellipse">
            <a:avLst/>
          </a:prstGeom>
          <a:gradFill flip="none" rotWithShape="1">
            <a:gsLst>
              <a:gs pos="0">
                <a:srgbClr val="F47920">
                  <a:alpha val="80000"/>
                </a:srgbClr>
              </a:gs>
              <a:gs pos="80000">
                <a:schemeClr val="bg1">
                  <a:alpha val="0"/>
                </a:schemeClr>
              </a:gs>
              <a:gs pos="100000">
                <a:schemeClr val="bg1">
                  <a:alpha val="0"/>
                  <a:lumMod val="43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8F07904-8690-4B7D-92FD-1C9388EDA300}"/>
              </a:ext>
            </a:extLst>
          </p:cNvPr>
          <p:cNvSpPr/>
          <p:nvPr userDrawn="1"/>
        </p:nvSpPr>
        <p:spPr>
          <a:xfrm>
            <a:off x="8534400" y="3200400"/>
            <a:ext cx="7315200" cy="7315200"/>
          </a:xfrm>
          <a:prstGeom prst="ellipse">
            <a:avLst/>
          </a:prstGeom>
          <a:gradFill flip="none" rotWithShape="1">
            <a:gsLst>
              <a:gs pos="0">
                <a:srgbClr val="065CBE">
                  <a:alpha val="80000"/>
                </a:srgbClr>
              </a:gs>
              <a:gs pos="80000">
                <a:schemeClr val="bg1">
                  <a:alpha val="0"/>
                </a:schemeClr>
              </a:gs>
              <a:gs pos="100000">
                <a:schemeClr val="bg1">
                  <a:alpha val="0"/>
                  <a:lumMod val="43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5524930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FD35C4-88D4-4E7C-BB27-A9F7684DEB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Clique para </a:t>
            </a:r>
            <a:r>
              <a:rPr lang="en-US" dirty="0" err="1"/>
              <a:t>adicionar</a:t>
            </a:r>
            <a:r>
              <a:rPr lang="en-US" dirty="0"/>
              <a:t> </a:t>
            </a:r>
            <a:r>
              <a:rPr lang="en-US" dirty="0" err="1"/>
              <a:t>título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F0BBD4-A868-484C-A62E-418492E3C4D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pt-BR" dirty="0"/>
              <a:t>Clique para adicionar texto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832DAE-CC8A-4CEA-BD39-3F7C66CCD3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5DD56-8E87-4A95-95B1-B6EAA120DF9F}" type="datetime1">
              <a:rPr lang="en-US" smtClean="0"/>
              <a:t>3/27/2024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094BDA-B5E9-4326-8011-7E7B5992FE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Módulo I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E1D01C-3E9F-409E-B981-C12523D28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BC7DA-132B-446E-A492-5DBE09864F0F}" type="slidenum">
              <a:rPr lang="en-US" smtClean="0"/>
              <a:t>‹nº›</a:t>
            </a:fld>
            <a:endParaRPr lang="en-US"/>
          </a:p>
        </p:txBody>
      </p:sp>
      <p:pic>
        <p:nvPicPr>
          <p:cNvPr id="7" name="Picture 2" descr="Histórico - Inatel cas@viva">
            <a:extLst>
              <a:ext uri="{FF2B5EF4-FFF2-40B4-BE49-F238E27FC236}">
                <a16:creationId xmlns:a16="http://schemas.microsoft.com/office/drawing/2014/main" id="{59C8E431-D11E-419D-96C6-405C7FC24A7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6237" y="0"/>
            <a:ext cx="1655763" cy="1655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29519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ov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CA0A8C-42D5-402A-BD2D-EF1DDAB465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 err="1"/>
              <a:t>Seção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B44ACF-3EA4-4EB8-A8BA-56FD58672FF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Legenda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AAED3F-CB35-4482-A3FD-CF345C1038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C3931-00F5-4A4C-9D7B-6CAEA82E82D5}" type="datetime1">
              <a:rPr lang="en-US" smtClean="0"/>
              <a:t>3/27/2024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1913A5-E60A-4B42-9E5A-07EA384AD5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Módulo I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B1312D-983E-4F88-BBBC-615F86239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BC7DA-132B-446E-A492-5DBE09864F0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420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i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6A86F-8C53-45E8-ACB0-5F8529104F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Clique para </a:t>
            </a:r>
            <a:r>
              <a:rPr lang="en-US" dirty="0" err="1"/>
              <a:t>adicionar</a:t>
            </a:r>
            <a:r>
              <a:rPr lang="en-US" dirty="0"/>
              <a:t> </a:t>
            </a:r>
            <a:r>
              <a:rPr lang="en-US" dirty="0" err="1"/>
              <a:t>título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6B8C3B-4F77-47FD-AF6D-CF51AAC6E6FE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pt-BR" dirty="0"/>
              <a:t>Clique para adicionar texto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CF4133-A9A5-40CC-8F08-B24161AC5A60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pt-BR" dirty="0"/>
              <a:t>Clique para adicionar texto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A90D13-367A-45EF-A9DD-B4C1D2D975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EB62B-69DF-483A-87CF-68459EEA3049}" type="datetime1">
              <a:rPr lang="en-US" smtClean="0"/>
              <a:t>3/27/2024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D5A667-AFA9-4D02-8911-28AD8D2CA7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Módulo I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DEC85B-AE5E-4412-8266-4FBCD74EF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BC7DA-132B-446E-A492-5DBE09864F0F}" type="slidenum">
              <a:rPr lang="en-US" smtClean="0"/>
              <a:t>‹nº›</a:t>
            </a:fld>
            <a:endParaRPr lang="en-US"/>
          </a:p>
        </p:txBody>
      </p:sp>
      <p:pic>
        <p:nvPicPr>
          <p:cNvPr id="8" name="Picture 2" descr="Histórico - Inatel cas@viva">
            <a:extLst>
              <a:ext uri="{FF2B5EF4-FFF2-40B4-BE49-F238E27FC236}">
                <a16:creationId xmlns:a16="http://schemas.microsoft.com/office/drawing/2014/main" id="{A3278A54-3593-4524-8A96-46121A6CBE7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6237" y="0"/>
            <a:ext cx="1655763" cy="1655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13142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D7ED3D-C8E4-4E3C-9424-B395F09426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365127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Clique para </a:t>
            </a:r>
            <a:r>
              <a:rPr lang="en-US" dirty="0" err="1"/>
              <a:t>adicionar</a:t>
            </a:r>
            <a:r>
              <a:rPr lang="en-US" dirty="0"/>
              <a:t> </a:t>
            </a:r>
            <a:r>
              <a:rPr lang="en-US" dirty="0" err="1"/>
              <a:t>título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06344F-21A2-44F3-98D6-A1F06FBE27F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dirty="0"/>
              <a:t>Clique para adicionar texto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6E039E-F7B0-42A3-BDD6-4DF0356287AD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9789" y="2505075"/>
            <a:ext cx="5157787" cy="368458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pt-BR" dirty="0"/>
              <a:t>Clique para adicionar texto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807AF65-F0C8-4650-BEBF-950E0D3467CF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dirty="0"/>
              <a:t>Clique para adicionar texto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2EF6A26-F3C9-49BC-A4FD-C35512CE2EEF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172201" y="2505075"/>
            <a:ext cx="5183188" cy="368458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pt-BR" dirty="0"/>
              <a:t>Clique para adicionar texto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AE27F51-31AE-44D6-A541-12E24B1A1C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899044-E8E7-4A25-9DF6-10BAD6FBEB68}" type="datetime1">
              <a:rPr lang="en-US" smtClean="0"/>
              <a:t>3/27/2024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AEBD904-52EC-40B0-98D0-34C03C94EF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Módulo I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A46921F-0E3B-4711-85F7-4524507E0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BC7DA-132B-446E-A492-5DBE09864F0F}" type="slidenum">
              <a:rPr lang="en-US" smtClean="0"/>
              <a:t>‹nº›</a:t>
            </a:fld>
            <a:endParaRPr lang="en-US"/>
          </a:p>
        </p:txBody>
      </p:sp>
      <p:pic>
        <p:nvPicPr>
          <p:cNvPr id="10" name="Picture 2" descr="Histórico - Inatel cas@viva">
            <a:extLst>
              <a:ext uri="{FF2B5EF4-FFF2-40B4-BE49-F238E27FC236}">
                <a16:creationId xmlns:a16="http://schemas.microsoft.com/office/drawing/2014/main" id="{E181DCCD-0664-46D9-8A3D-7E6E6B9444B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6237" y="0"/>
            <a:ext cx="1655763" cy="1655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66600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penas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F204E-CD8F-497C-B7E8-60B02F99F58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Clique para </a:t>
            </a:r>
            <a:r>
              <a:rPr lang="en-US" dirty="0" err="1"/>
              <a:t>adicionar</a:t>
            </a:r>
            <a:r>
              <a:rPr lang="en-US" dirty="0"/>
              <a:t> </a:t>
            </a:r>
            <a:r>
              <a:rPr lang="en-US" dirty="0" err="1"/>
              <a:t>título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2D5A953-C52F-4400-A3B0-F607571FBC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D33DD7-4BA9-439B-BFA9-332996B05930}" type="datetime1">
              <a:rPr lang="en-US" smtClean="0"/>
              <a:t>3/27/2024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E6BB6A-3212-4434-935C-9A28C4B4FF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Módulo I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068A20-DE78-4122-B9DD-BFF781A42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BC7DA-132B-446E-A492-5DBE09864F0F}" type="slidenum">
              <a:rPr lang="en-US" smtClean="0"/>
              <a:t>‹nº›</a:t>
            </a:fld>
            <a:endParaRPr lang="en-US"/>
          </a:p>
        </p:txBody>
      </p:sp>
      <p:pic>
        <p:nvPicPr>
          <p:cNvPr id="6" name="Picture 2" descr="Histórico - Inatel cas@viva">
            <a:extLst>
              <a:ext uri="{FF2B5EF4-FFF2-40B4-BE49-F238E27FC236}">
                <a16:creationId xmlns:a16="http://schemas.microsoft.com/office/drawing/2014/main" id="{5998BA49-E742-47D0-AD01-13E5764B7F6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6237" y="0"/>
            <a:ext cx="1655763" cy="1655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134480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035443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AD0277-F7BB-453C-B812-E99BF72389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Clique para </a:t>
            </a:r>
            <a:r>
              <a:rPr lang="en-US" dirty="0" err="1"/>
              <a:t>adicionar</a:t>
            </a:r>
            <a:r>
              <a:rPr lang="en-US" dirty="0"/>
              <a:t> </a:t>
            </a:r>
            <a:r>
              <a:rPr lang="en-US" dirty="0" err="1"/>
              <a:t>título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5D2F87-80AD-45F5-BDC2-B91869DC1FA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dirty="0"/>
              <a:t>Clique para adicionar texto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7378F7-92BB-4273-AB43-C80C1760F27C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dirty="0"/>
              <a:t>Clique para adicionar texto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159BFD-4959-4692-A863-6D6D3C0DFF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3BAACE-19AC-42AB-BDA9-7BB601FE5A2C}" type="datetime1">
              <a:rPr lang="en-US" smtClean="0"/>
              <a:t>3/27/2024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1C1325-85AF-472B-BE0D-AC3717606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Módulo I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1E5A7C-5A47-408B-A625-0EC416A61A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BC7DA-132B-446E-A492-5DBE09864F0F}" type="slidenum">
              <a:rPr lang="en-US" smtClean="0"/>
              <a:t>‹nº›</a:t>
            </a:fld>
            <a:endParaRPr lang="en-US"/>
          </a:p>
        </p:txBody>
      </p:sp>
      <p:pic>
        <p:nvPicPr>
          <p:cNvPr id="8" name="Picture 2" descr="Histórico - Inatel cas@viva">
            <a:extLst>
              <a:ext uri="{FF2B5EF4-FFF2-40B4-BE49-F238E27FC236}">
                <a16:creationId xmlns:a16="http://schemas.microsoft.com/office/drawing/2014/main" id="{9AFE83D1-0657-48BC-9299-C8F4E838E48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6237" y="0"/>
            <a:ext cx="1655763" cy="1655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415640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8C652-4C24-43FD-B2FF-76B3F765B2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Clique para </a:t>
            </a:r>
            <a:r>
              <a:rPr lang="en-US" dirty="0" err="1"/>
              <a:t>adicionar</a:t>
            </a:r>
            <a:r>
              <a:rPr lang="en-US" dirty="0"/>
              <a:t> </a:t>
            </a:r>
            <a:r>
              <a:rPr lang="en-US" dirty="0" err="1"/>
              <a:t>título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4500EB9-9C49-4397-BE18-266DF1C59145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 dirty="0"/>
              <a:t>Clique no ícone para adicionar imagem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6A8994-3544-4B42-8066-4202B0FE989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dirty="0"/>
              <a:t>Clique para adicionar texto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78AE64-A59F-4F48-B83A-D1E54A7A6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9C0CA-7107-4EF0-A727-C147E524DB63}" type="datetime1">
              <a:rPr lang="en-US" smtClean="0"/>
              <a:t>3/27/2024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1B141B-4CEE-45B9-94B0-547B9F28ED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Módulo I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36FC72-54AF-4730-9132-8237DE5782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BC7DA-132B-446E-A492-5DBE09864F0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5782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CED94F-B9C4-4840-9CEF-75CF02C6DF7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Clique para </a:t>
            </a:r>
            <a:r>
              <a:rPr lang="en-US" dirty="0" err="1"/>
              <a:t>adicionar</a:t>
            </a:r>
            <a:r>
              <a:rPr lang="en-US" dirty="0"/>
              <a:t> </a:t>
            </a:r>
            <a:r>
              <a:rPr lang="en-US" dirty="0" err="1"/>
              <a:t>título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3DA437-B65C-4935-896E-40FAA447FC50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pt-BR" dirty="0"/>
              <a:t>Clique para adicionar texto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E0D6B1-E9D1-4E8E-93C9-E84F0469E4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D022B-9135-448B-8D32-508CC761D0F2}" type="datetime1">
              <a:rPr lang="en-US" smtClean="0"/>
              <a:t>3/27/2024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7C19C4-5116-45FA-9669-24621AD9FB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Módulo I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E4741F-169D-40FC-9F75-E9E4B6949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A0267-82E0-40C5-9A89-6C5778692E56}" type="slidenum">
              <a:rPr lang="en-US" smtClean="0"/>
              <a:t>‹nº›</a:t>
            </a:fld>
            <a:endParaRPr lang="en-US"/>
          </a:p>
        </p:txBody>
      </p:sp>
      <p:pic>
        <p:nvPicPr>
          <p:cNvPr id="7" name="Picture 2" descr="Histórico - Inatel cas@viva">
            <a:extLst>
              <a:ext uri="{FF2B5EF4-FFF2-40B4-BE49-F238E27FC236}">
                <a16:creationId xmlns:a16="http://schemas.microsoft.com/office/drawing/2014/main" id="{418CDA85-4363-4E54-B25B-F159F4D23DE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6237" y="0"/>
            <a:ext cx="1655763" cy="1655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39661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ov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B368A1-577D-4657-907F-7599F6B0C2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 b="1">
                <a:latin typeface="Raleway" pitchFamily="2" charset="0"/>
              </a:defRPr>
            </a:lvl1pPr>
          </a:lstStyle>
          <a:p>
            <a:r>
              <a:rPr lang="en-US" dirty="0" err="1"/>
              <a:t>Seção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4345B7-18F9-43CA-992F-38F12231171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Legenda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51A3E4-5B2F-42EF-8768-3A0A77EFA4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81AE5-79CA-452D-860F-41F796F03283}" type="datetime1">
              <a:rPr lang="en-US" smtClean="0"/>
              <a:t>3/27/2024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BA9795-9AA4-43CA-B785-8645A59091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Módulo I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A3F4A6-B4BB-48D3-A105-9911FA9C1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A0267-82E0-40C5-9A89-6C5778692E5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7995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i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550B0-C7D5-44BB-AC72-2303EC8891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Clique para </a:t>
            </a:r>
            <a:r>
              <a:rPr lang="en-US" dirty="0" err="1"/>
              <a:t>adicionar</a:t>
            </a:r>
            <a:r>
              <a:rPr lang="en-US" dirty="0"/>
              <a:t> </a:t>
            </a:r>
            <a:r>
              <a:rPr lang="en-US" dirty="0" err="1"/>
              <a:t>título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94F651-962E-4E3D-9444-A8CE3B591E7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pt-BR" dirty="0"/>
              <a:t>Clique para adicionar texto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7A7F2C-9812-4DCC-95EA-65A64B619C0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pt-BR" dirty="0"/>
              <a:t>Clique para adicionar texto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E02F86-047A-4A7F-A469-BCA8714F17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DD681-0476-411A-8A1A-90051932F921}" type="datetime1">
              <a:rPr lang="en-US" smtClean="0"/>
              <a:t>3/27/2024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0B451D-20E0-478B-A1EF-94CD042742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Módulo I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63F8E1-4A64-447C-97F0-5ADC246A63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A0267-82E0-40C5-9A89-6C5778692E56}" type="slidenum">
              <a:rPr lang="en-US" smtClean="0"/>
              <a:t>‹nº›</a:t>
            </a:fld>
            <a:endParaRPr lang="en-US"/>
          </a:p>
        </p:txBody>
      </p:sp>
      <p:pic>
        <p:nvPicPr>
          <p:cNvPr id="8" name="Picture 2" descr="Histórico - Inatel cas@viva">
            <a:extLst>
              <a:ext uri="{FF2B5EF4-FFF2-40B4-BE49-F238E27FC236}">
                <a16:creationId xmlns:a16="http://schemas.microsoft.com/office/drawing/2014/main" id="{3EE59DCC-1BC7-4BBC-B973-0FDAA5DCCBE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6237" y="0"/>
            <a:ext cx="1655763" cy="1655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52142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9DCC8D-20CD-41A5-BA2E-1EBE939EC5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365127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Clique para </a:t>
            </a:r>
            <a:r>
              <a:rPr lang="en-US" dirty="0" err="1"/>
              <a:t>adicionar</a:t>
            </a:r>
            <a:r>
              <a:rPr lang="en-US" dirty="0"/>
              <a:t> </a:t>
            </a:r>
            <a:r>
              <a:rPr lang="en-US" dirty="0" err="1"/>
              <a:t>título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4E7297-0015-4BCF-9D8B-A54EE939752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dirty="0"/>
              <a:t>Clique para adicionar texto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55F7C5-B586-4E4C-9EB6-6353718BE2C8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9789" y="2505075"/>
            <a:ext cx="5157787" cy="368458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pt-BR" dirty="0"/>
              <a:t>Clique para adicionar texto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5B14825-D5D3-4EFB-B5A5-FB49CC4305AF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dirty="0"/>
              <a:t>Clique para adicionar texto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F80F74A-FDAC-41A0-88E8-FE97E3972E06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172201" y="2505075"/>
            <a:ext cx="5183188" cy="368458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pt-BR" dirty="0"/>
              <a:t>Clique para adicionar texto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1A229BA-4273-4D88-96F5-604733233D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8D36C-677A-45FB-994A-0ACC2A21451B}" type="datetime1">
              <a:rPr lang="en-US" smtClean="0"/>
              <a:t>3/27/2024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7631027-6185-41DC-B2AB-7D0A51D20C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Módulo I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5906F78-4339-46C8-837B-7B95A13BB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A0267-82E0-40C5-9A89-6C5778692E56}" type="slidenum">
              <a:rPr lang="en-US" smtClean="0"/>
              <a:t>‹nº›</a:t>
            </a:fld>
            <a:endParaRPr lang="en-US"/>
          </a:p>
        </p:txBody>
      </p:sp>
      <p:pic>
        <p:nvPicPr>
          <p:cNvPr id="10" name="Picture 2" descr="Histórico - Inatel cas@viva">
            <a:extLst>
              <a:ext uri="{FF2B5EF4-FFF2-40B4-BE49-F238E27FC236}">
                <a16:creationId xmlns:a16="http://schemas.microsoft.com/office/drawing/2014/main" id="{CB0C3455-555A-4C51-B810-DCBB2E4F0E0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6237" y="0"/>
            <a:ext cx="1655763" cy="1655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30110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penas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331077-C686-4272-8F3D-44189E73A9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Clique para </a:t>
            </a:r>
            <a:r>
              <a:rPr lang="en-US" dirty="0" err="1"/>
              <a:t>adicionar</a:t>
            </a:r>
            <a:r>
              <a:rPr lang="en-US" dirty="0"/>
              <a:t> </a:t>
            </a:r>
            <a:r>
              <a:rPr lang="en-US" dirty="0" err="1"/>
              <a:t>título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34C4E3-3A62-4C1C-B64C-F9EC40C76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3A157-1616-4819-881E-3F4C07326AF2}" type="datetime1">
              <a:rPr lang="en-US" smtClean="0"/>
              <a:t>3/27/2024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B4E9B3-5522-4275-A451-548C71C08F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Módulo I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708B6F-406B-48DD-B084-43761B113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A0267-82E0-40C5-9A89-6C5778692E56}" type="slidenum">
              <a:rPr lang="en-US" smtClean="0"/>
              <a:t>‹nº›</a:t>
            </a:fld>
            <a:endParaRPr lang="en-US"/>
          </a:p>
        </p:txBody>
      </p:sp>
      <p:pic>
        <p:nvPicPr>
          <p:cNvPr id="6" name="Picture 2" descr="Histórico - Inatel cas@viva">
            <a:extLst>
              <a:ext uri="{FF2B5EF4-FFF2-40B4-BE49-F238E27FC236}">
                <a16:creationId xmlns:a16="http://schemas.microsoft.com/office/drawing/2014/main" id="{7634C71C-D93C-4E1B-9C38-014FF2C2C03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6237" y="0"/>
            <a:ext cx="1655763" cy="1655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86992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31115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0CA5A-0F17-46D8-887F-058D4B060B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Clique para </a:t>
            </a:r>
            <a:r>
              <a:rPr lang="en-US" dirty="0" err="1"/>
              <a:t>adicionar</a:t>
            </a:r>
            <a:r>
              <a:rPr lang="en-US" dirty="0"/>
              <a:t> </a:t>
            </a:r>
            <a:r>
              <a:rPr lang="en-US" dirty="0" err="1"/>
              <a:t>título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3FEC70-6BD9-444A-9379-83E399F8812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dirty="0"/>
              <a:t>Clique para adicionar texto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9CFC2E-86AB-4F11-A1E9-4B5F8650BE1C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dirty="0"/>
              <a:t>Clique para adicionar texto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0C1C1F-9E44-4FD8-A3C0-A939A1E2A1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0A0EA-3B08-46BE-8111-8C9D29F6C940}" type="datetime1">
              <a:rPr lang="en-US" smtClean="0"/>
              <a:t>3/27/2024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6D3F09-5A80-4CD7-ADDA-57BB2E1687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Módulo I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346F76-A098-4005-8D84-32F1EFCA19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A0267-82E0-40C5-9A89-6C5778692E56}" type="slidenum">
              <a:rPr lang="en-US" smtClean="0"/>
              <a:t>‹nº›</a:t>
            </a:fld>
            <a:endParaRPr lang="en-US"/>
          </a:p>
        </p:txBody>
      </p:sp>
      <p:pic>
        <p:nvPicPr>
          <p:cNvPr id="8" name="Picture 2" descr="Histórico - Inatel cas@viva">
            <a:extLst>
              <a:ext uri="{FF2B5EF4-FFF2-40B4-BE49-F238E27FC236}">
                <a16:creationId xmlns:a16="http://schemas.microsoft.com/office/drawing/2014/main" id="{90E37AD1-18A1-4006-8D7A-F36E5B89E20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6237" y="0"/>
            <a:ext cx="1655763" cy="1655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25121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E40DD-D1C2-4E55-82EF-0AB9D8E558C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Clique para </a:t>
            </a:r>
            <a:r>
              <a:rPr lang="en-US" dirty="0" err="1"/>
              <a:t>adicionar</a:t>
            </a:r>
            <a:r>
              <a:rPr lang="en-US" dirty="0"/>
              <a:t> </a:t>
            </a:r>
            <a:r>
              <a:rPr lang="en-US" dirty="0" err="1"/>
              <a:t>título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AA91B15-FF6B-4A95-9196-EE07800A65D0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 dirty="0"/>
              <a:t>Clique no ícone para adicionar imagem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D012D1-7711-4C0E-B85D-67B6FB7115BD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dirty="0"/>
              <a:t>Clique para adicionar texto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6CAF0C-476A-44A1-9A72-0AD5C6725A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2FCFEC-8E04-42D2-A4CC-85BF511BBC8A}" type="datetime1">
              <a:rPr lang="en-US" smtClean="0"/>
              <a:t>3/27/2024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3A323E-C20A-4061-9D85-31A06B5242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Módulo I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D232E4-B6C7-44DC-8409-916C37170A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A0267-82E0-40C5-9A89-6C5778692E5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7288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4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1">
            <a:lum/>
          </a:blip>
          <a:srcRect/>
          <a:stretch>
            <a:fillRect l="-7000" r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722D6CEA-954E-4B01-83B5-1018EF4DF5E4}"/>
              </a:ext>
            </a:extLst>
          </p:cNvPr>
          <p:cNvSpPr/>
          <p:nvPr userDrawn="1"/>
        </p:nvSpPr>
        <p:spPr>
          <a:xfrm>
            <a:off x="8420100" y="3140870"/>
            <a:ext cx="7315200" cy="7315200"/>
          </a:xfrm>
          <a:prstGeom prst="ellipse">
            <a:avLst/>
          </a:prstGeom>
          <a:gradFill flip="none" rotWithShape="1">
            <a:gsLst>
              <a:gs pos="0">
                <a:srgbClr val="065CBE">
                  <a:alpha val="50000"/>
                </a:srgbClr>
              </a:gs>
              <a:gs pos="60000">
                <a:schemeClr val="bg1">
                  <a:alpha val="0"/>
                </a:schemeClr>
              </a:gs>
              <a:gs pos="100000">
                <a:schemeClr val="bg1">
                  <a:alpha val="0"/>
                  <a:lumMod val="43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EF7E1F5-2319-4E6F-94C3-66A4034E5B4E}"/>
              </a:ext>
            </a:extLst>
          </p:cNvPr>
          <p:cNvSpPr/>
          <p:nvPr userDrawn="1"/>
        </p:nvSpPr>
        <p:spPr>
          <a:xfrm>
            <a:off x="-2044700" y="-5657452"/>
            <a:ext cx="10972800" cy="10972800"/>
          </a:xfrm>
          <a:prstGeom prst="ellipse">
            <a:avLst/>
          </a:prstGeom>
          <a:gradFill flip="none" rotWithShape="1">
            <a:gsLst>
              <a:gs pos="0">
                <a:srgbClr val="F47920">
                  <a:alpha val="50000"/>
                </a:srgbClr>
              </a:gs>
              <a:gs pos="60000">
                <a:schemeClr val="bg1">
                  <a:alpha val="0"/>
                </a:schemeClr>
              </a:gs>
              <a:gs pos="100000">
                <a:schemeClr val="bg1">
                  <a:alpha val="0"/>
                  <a:lumMod val="43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F283043-4958-48D7-A8D6-5CEF6F47B9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ACAF9B-A49E-4E34-B7E0-33A9915F47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dirty="0"/>
              <a:t>Clique para adicionar texto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624434-8E9E-4733-BDCC-65CB036425B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E640EBE3-17FE-4427-BF1E-90B69F31C96D}" type="datetime1">
              <a:rPr lang="en-US" smtClean="0"/>
              <a:t>3/27/2024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DF3F1F-8779-488A-A1CC-11BC5386C1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2"/>
                </a:solidFill>
              </a:defRPr>
            </a:lvl1pPr>
          </a:lstStyle>
          <a:p>
            <a:r>
              <a:rPr lang="en-US"/>
              <a:t>Módulo I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887DA3-7897-4F2F-A747-8D8BBD01ED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fld id="{A3FA0267-82E0-40C5-9A89-6C5778692E56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54562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bg1"/>
          </a:solidFill>
          <a:latin typeface="Trebuchet MS" panose="020B0603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rgbClr val="065CBE">
                <a:alpha val="10000"/>
              </a:srgbClr>
            </a:gs>
            <a:gs pos="90000">
              <a:schemeClr val="bg1">
                <a:alpha val="0"/>
              </a:schemeClr>
            </a:gs>
            <a:gs pos="10000">
              <a:schemeClr val="bg1">
                <a:alpha val="0"/>
              </a:schemeClr>
            </a:gs>
            <a:gs pos="100000">
              <a:schemeClr val="accent2">
                <a:alpha val="10000"/>
              </a:schemeClr>
            </a:gs>
          </a:gsLst>
          <a:lin ang="81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9DCC003C-BCEE-4A3D-B8E2-4CC0073731E6}"/>
              </a:ext>
            </a:extLst>
          </p:cNvPr>
          <p:cNvSpPr/>
          <p:nvPr userDrawn="1"/>
        </p:nvSpPr>
        <p:spPr>
          <a:xfrm>
            <a:off x="8534400" y="3200400"/>
            <a:ext cx="7315200" cy="7315200"/>
          </a:xfrm>
          <a:prstGeom prst="ellipse">
            <a:avLst/>
          </a:prstGeom>
          <a:gradFill flip="none" rotWithShape="1">
            <a:gsLst>
              <a:gs pos="0">
                <a:srgbClr val="065CBE">
                  <a:alpha val="90000"/>
                </a:srgbClr>
              </a:gs>
              <a:gs pos="80000">
                <a:schemeClr val="bg1">
                  <a:alpha val="0"/>
                </a:schemeClr>
              </a:gs>
              <a:gs pos="100000">
                <a:schemeClr val="bg1">
                  <a:alpha val="0"/>
                  <a:lumMod val="43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09D7962-AD1F-4816-A8DC-6D3D459AABEA}"/>
              </a:ext>
            </a:extLst>
          </p:cNvPr>
          <p:cNvSpPr/>
          <p:nvPr userDrawn="1"/>
        </p:nvSpPr>
        <p:spPr>
          <a:xfrm>
            <a:off x="-2044700" y="-5657452"/>
            <a:ext cx="10972800" cy="10972800"/>
          </a:xfrm>
          <a:prstGeom prst="ellipse">
            <a:avLst/>
          </a:prstGeom>
          <a:gradFill flip="none" rotWithShape="1">
            <a:gsLst>
              <a:gs pos="0">
                <a:srgbClr val="F47920">
                  <a:alpha val="80000"/>
                </a:srgbClr>
              </a:gs>
              <a:gs pos="80000">
                <a:schemeClr val="bg1">
                  <a:alpha val="0"/>
                </a:schemeClr>
              </a:gs>
              <a:gs pos="100000">
                <a:schemeClr val="bg1">
                  <a:alpha val="0"/>
                  <a:lumMod val="43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8421717-235E-44DA-BC62-B74B3EC3CB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CLIQUE PARA ADICIONAR TÍTULO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402871-C83C-4FE9-A6FA-D35B57B010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dirty="0"/>
              <a:t>Clique para adicionar texto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1B6089-AD53-4FE0-89FA-2267C52D6DA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7D0B2-E5E1-42CD-BB6B-8104968BDBC8}" type="datetime1">
              <a:rPr lang="en-US" smtClean="0"/>
              <a:t>3/27/2024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0BD00E-372B-4627-849D-FE5D7DBAFF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Módulo I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3FC9D3-BF68-4821-B423-12964E740B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FBC7DA-132B-446E-A492-5DBE09864F0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598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Trebuchet MS" panose="020B0603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 err="1"/>
              <a:t>Inatel</a:t>
            </a:r>
            <a:r>
              <a:rPr lang="pt-BR" dirty="0"/>
              <a:t> </a:t>
            </a:r>
            <a:r>
              <a:rPr lang="pt-BR" dirty="0" err="1"/>
              <a:t>cas@viva</a:t>
            </a:r>
            <a:endParaRPr lang="pt-BR" dirty="0"/>
          </a:p>
        </p:txBody>
      </p:sp>
      <p:sp>
        <p:nvSpPr>
          <p:cNvPr id="2" name="Subtítulo 1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pt-BR" dirty="0"/>
              <a:t>Excel Avançado</a:t>
            </a:r>
          </a:p>
        </p:txBody>
      </p:sp>
    </p:spTree>
    <p:extLst>
      <p:ext uri="{BB962C8B-B14F-4D97-AF65-F5344CB8AC3E}">
        <p14:creationId xmlns:p14="http://schemas.microsoft.com/office/powerpoint/2010/main" val="457309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Gráficos de Coluna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4155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b="1" dirty="0"/>
              <a:t>Como Construir um Gráfico de Coluna no Excel:</a:t>
            </a:r>
            <a:endParaRPr lang="pt-BR" dirty="0"/>
          </a:p>
          <a:p>
            <a:pPr lvl="1"/>
            <a:r>
              <a:rPr lang="pt-BR" dirty="0"/>
              <a:t>Selecione os dados ou a tabela já pronta que deseja representar no gráfico de coluna, incluindo rótulos e valores.</a:t>
            </a:r>
          </a:p>
          <a:p>
            <a:pPr lvl="1"/>
            <a:r>
              <a:rPr lang="pt-BR" dirty="0"/>
              <a:t>Vá até a guia "Inserir" no Excel.</a:t>
            </a:r>
          </a:p>
          <a:p>
            <a:pPr lvl="1"/>
            <a:r>
              <a:rPr lang="pt-BR" dirty="0"/>
              <a:t>Selecione "Gráfico de Colunas“.</a:t>
            </a:r>
          </a:p>
          <a:p>
            <a:pPr lvl="1"/>
            <a:endParaRPr lang="pt-BR" dirty="0"/>
          </a:p>
          <a:p>
            <a:pPr lvl="1"/>
            <a:endParaRPr lang="pt-BR" dirty="0"/>
          </a:p>
          <a:p>
            <a:pPr lvl="1"/>
            <a:r>
              <a:rPr lang="pt-BR" dirty="0"/>
              <a:t>Personalize cores, rótulos e destaque conforme necessário.</a:t>
            </a:r>
          </a:p>
          <a:p>
            <a:pPr marL="0" indent="0">
              <a:buNone/>
            </a:pPr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Módulo</a:t>
            </a:r>
            <a:r>
              <a:rPr lang="en-US" dirty="0"/>
              <a:t> II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BC7DA-132B-446E-A492-5DBE09864F0F}" type="slidenum">
              <a:rPr lang="en-US" smtClean="0"/>
              <a:t>10</a:t>
            </a:fld>
            <a:endParaRPr lang="en-US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D9E9F65D-643A-4949-A80A-AF9FB60DBA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6700" y="2677318"/>
            <a:ext cx="4429743" cy="1619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593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8F9B86BE-0D38-47E8-9B95-AE52C7B421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9541" y="2063319"/>
            <a:ext cx="9052917" cy="3623623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Gráficos de Coluna</a:t>
            </a:r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Módulo</a:t>
            </a:r>
            <a:r>
              <a:rPr lang="en-US" dirty="0"/>
              <a:t> II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BC7DA-132B-446E-A492-5DBE09864F0F}" type="slidenum">
              <a:rPr lang="en-US" smtClean="0"/>
              <a:t>11</a:t>
            </a:fld>
            <a:endParaRPr lang="en-US"/>
          </a:p>
        </p:txBody>
      </p:sp>
      <p:cxnSp>
        <p:nvCxnSpPr>
          <p:cNvPr id="12" name="Conector: Angulado 11">
            <a:extLst>
              <a:ext uri="{FF2B5EF4-FFF2-40B4-BE49-F238E27FC236}">
                <a16:creationId xmlns:a16="http://schemas.microsoft.com/office/drawing/2014/main" id="{D6A697DD-D7C3-4045-A87A-0F11B53AD634}"/>
              </a:ext>
            </a:extLst>
          </p:cNvPr>
          <p:cNvCxnSpPr>
            <a:cxnSpLocks/>
          </p:cNvCxnSpPr>
          <p:nvPr/>
        </p:nvCxnSpPr>
        <p:spPr>
          <a:xfrm>
            <a:off x="2884714" y="4586331"/>
            <a:ext cx="1774372" cy="392069"/>
          </a:xfrm>
          <a:prstGeom prst="bentConnector3">
            <a:avLst>
              <a:gd name="adj1" fmla="val 10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8892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Gráficos de Barra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4155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dirty="0"/>
              <a:t>Os gráficos de barras são representações visuais que exibem dados em barras horizontais, onde o comprimento de cada barra representa a quantidade ou o valor de uma categoria específica.</a:t>
            </a:r>
          </a:p>
          <a:p>
            <a:pPr marL="0" indent="0">
              <a:buNone/>
            </a:pPr>
            <a:r>
              <a:rPr lang="pt-BR" b="1" dirty="0"/>
              <a:t>Quando Gráficos de Barra São Úteis:</a:t>
            </a:r>
            <a:endParaRPr lang="pt-BR" dirty="0"/>
          </a:p>
          <a:p>
            <a:pPr lvl="1"/>
            <a:r>
              <a:rPr lang="pt-BR" dirty="0"/>
              <a:t>São ideais para comparar dados entre diferentes categorias.</a:t>
            </a:r>
          </a:p>
          <a:p>
            <a:pPr lvl="1"/>
            <a:r>
              <a:rPr lang="pt-BR" dirty="0"/>
              <a:t>Apresentação de Dados Temporais: Permitem visualizar tendências ou padrões ao longo de um eixo horizontal ou vertical.</a:t>
            </a:r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Módulo</a:t>
            </a:r>
            <a:r>
              <a:rPr lang="en-US" dirty="0"/>
              <a:t> II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BC7DA-132B-446E-A492-5DBE09864F0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606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Gráficos de Barra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4155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b="1" dirty="0"/>
              <a:t>Como Construir um Gráfico de Barra no Excel:</a:t>
            </a:r>
            <a:endParaRPr lang="pt-BR" dirty="0"/>
          </a:p>
          <a:p>
            <a:pPr lvl="1"/>
            <a:r>
              <a:rPr lang="pt-BR" dirty="0"/>
              <a:t>Selecione os dados ou a tabela já pronta que deseja representar no gráfico de barra, incluindo rótulos e valores.</a:t>
            </a:r>
          </a:p>
          <a:p>
            <a:pPr lvl="1"/>
            <a:r>
              <a:rPr lang="pt-BR" dirty="0"/>
              <a:t>Vá até a guia "Inserir" no Excel.</a:t>
            </a:r>
          </a:p>
          <a:p>
            <a:pPr lvl="1"/>
            <a:r>
              <a:rPr lang="pt-BR" dirty="0"/>
              <a:t>Selecione "Gráfico de Barras“.</a:t>
            </a:r>
          </a:p>
          <a:p>
            <a:pPr lvl="1"/>
            <a:endParaRPr lang="pt-BR" dirty="0"/>
          </a:p>
          <a:p>
            <a:pPr lvl="1"/>
            <a:endParaRPr lang="pt-BR" dirty="0"/>
          </a:p>
          <a:p>
            <a:pPr lvl="1"/>
            <a:r>
              <a:rPr lang="pt-BR" dirty="0"/>
              <a:t>Personalize cores, rótulos e destaque conforme necessário.</a:t>
            </a:r>
          </a:p>
          <a:p>
            <a:pPr marL="0" indent="0">
              <a:buNone/>
            </a:pPr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Módulo</a:t>
            </a:r>
            <a:r>
              <a:rPr lang="en-US" dirty="0"/>
              <a:t> II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BC7DA-132B-446E-A492-5DBE09864F0F}" type="slidenum">
              <a:rPr lang="en-US" smtClean="0"/>
              <a:t>13</a:t>
            </a:fld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9C3B5B08-5B42-4886-9868-09E300205F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7212" y="2677318"/>
            <a:ext cx="4246879" cy="1619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901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374E1131-FA00-4F86-AEF0-F99B549883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9540" y="2063318"/>
            <a:ext cx="9126161" cy="3623623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Gráficos de Barra</a:t>
            </a:r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Módulo</a:t>
            </a:r>
            <a:r>
              <a:rPr lang="en-US" dirty="0"/>
              <a:t> II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BC7DA-132B-446E-A492-5DBE09864F0F}" type="slidenum">
              <a:rPr lang="en-US" smtClean="0"/>
              <a:t>14</a:t>
            </a:fld>
            <a:endParaRPr lang="en-US"/>
          </a:p>
        </p:txBody>
      </p:sp>
      <p:cxnSp>
        <p:nvCxnSpPr>
          <p:cNvPr id="12" name="Conector: Angulado 11">
            <a:extLst>
              <a:ext uri="{FF2B5EF4-FFF2-40B4-BE49-F238E27FC236}">
                <a16:creationId xmlns:a16="http://schemas.microsoft.com/office/drawing/2014/main" id="{D6A697DD-D7C3-4045-A87A-0F11B53AD634}"/>
              </a:ext>
            </a:extLst>
          </p:cNvPr>
          <p:cNvCxnSpPr>
            <a:cxnSpLocks/>
          </p:cNvCxnSpPr>
          <p:nvPr/>
        </p:nvCxnSpPr>
        <p:spPr>
          <a:xfrm>
            <a:off x="2754085" y="4310560"/>
            <a:ext cx="2050144" cy="392069"/>
          </a:xfrm>
          <a:prstGeom prst="bentConnector3">
            <a:avLst>
              <a:gd name="adj1" fmla="val -26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7519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Gráficos de Linhas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4155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dirty="0"/>
              <a:t>Os gráficos de linhas são representações visuais que conectam pontos de dados através de linhas, destacando a relação e a tendência entre esses pontos ao longo de um eixo temporal ou de outra variável contínua.</a:t>
            </a:r>
          </a:p>
          <a:p>
            <a:pPr marL="0" indent="0">
              <a:buNone/>
            </a:pPr>
            <a:r>
              <a:rPr lang="pt-BR" b="1" dirty="0"/>
              <a:t>Quando Gráficos de Linhas São Úteis:</a:t>
            </a:r>
            <a:endParaRPr lang="pt-BR" dirty="0"/>
          </a:p>
          <a:p>
            <a:pPr lvl="1"/>
            <a:r>
              <a:rPr lang="pt-BR" dirty="0"/>
              <a:t>São ideais para mostrar mudanças ou tendências em dados ao longo de um período.</a:t>
            </a:r>
          </a:p>
          <a:p>
            <a:pPr lvl="1"/>
            <a:r>
              <a:rPr lang="pt-BR" dirty="0"/>
              <a:t>Permitem visualizar a relação entre duas variáveis contínuas.</a:t>
            </a:r>
          </a:p>
          <a:p>
            <a:pPr lvl="1"/>
            <a:r>
              <a:rPr lang="pt-BR" dirty="0"/>
              <a:t>Identificação de Padrões e Flutuações: Úteis para destacar padrões, ciclos ou flutuações em dados.</a:t>
            </a:r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Módulo</a:t>
            </a:r>
            <a:r>
              <a:rPr lang="en-US" dirty="0"/>
              <a:t> II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BC7DA-132B-446E-A492-5DBE09864F0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11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Gráficos de Linhas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4155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b="1" dirty="0"/>
              <a:t>Como Construir um Gráfico de Linhas no Excel:</a:t>
            </a:r>
            <a:endParaRPr lang="pt-BR" dirty="0"/>
          </a:p>
          <a:p>
            <a:pPr lvl="1"/>
            <a:r>
              <a:rPr lang="pt-BR" dirty="0"/>
              <a:t>Selecione os dados ou a tabela já pronta que deseja representar no gráfico de linhas, incluindo rótulos e valores.</a:t>
            </a:r>
          </a:p>
          <a:p>
            <a:pPr lvl="1"/>
            <a:r>
              <a:rPr lang="pt-BR" dirty="0"/>
              <a:t>Vá até a guia "Inserir" no Excel.</a:t>
            </a:r>
          </a:p>
          <a:p>
            <a:pPr lvl="1"/>
            <a:r>
              <a:rPr lang="pt-BR" dirty="0"/>
              <a:t>Selecione "Gráfico de Linhas“.</a:t>
            </a:r>
          </a:p>
          <a:p>
            <a:pPr lvl="1"/>
            <a:endParaRPr lang="pt-BR" dirty="0"/>
          </a:p>
          <a:p>
            <a:pPr lvl="1"/>
            <a:endParaRPr lang="pt-BR" dirty="0"/>
          </a:p>
          <a:p>
            <a:pPr lvl="1"/>
            <a:r>
              <a:rPr lang="pt-BR" dirty="0"/>
              <a:t>Personalize cores, rótulos e destaque conforme necessário.</a:t>
            </a:r>
          </a:p>
          <a:p>
            <a:pPr marL="0" indent="0">
              <a:buNone/>
            </a:pPr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Módulo</a:t>
            </a:r>
            <a:r>
              <a:rPr lang="en-US" dirty="0"/>
              <a:t> II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BC7DA-132B-446E-A492-5DBE09864F0F}" type="slidenum">
              <a:rPr lang="en-US" smtClean="0"/>
              <a:t>16</a:t>
            </a:fld>
            <a:endParaRPr lang="en-US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7B50AB7B-42D8-4D8D-8763-0827721EE0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7212" y="2677318"/>
            <a:ext cx="4048690" cy="1619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666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CE398540-52E4-4289-AD01-3CF95A7F9C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9539" y="2063318"/>
            <a:ext cx="9077607" cy="3623623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Gráficos de Linhas</a:t>
            </a:r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Módulo</a:t>
            </a:r>
            <a:r>
              <a:rPr lang="en-US" dirty="0"/>
              <a:t> II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BC7DA-132B-446E-A492-5DBE09864F0F}" type="slidenum">
              <a:rPr lang="en-US" smtClean="0"/>
              <a:t>17</a:t>
            </a:fld>
            <a:endParaRPr lang="en-US"/>
          </a:p>
        </p:txBody>
      </p:sp>
      <p:cxnSp>
        <p:nvCxnSpPr>
          <p:cNvPr id="12" name="Conector: Angulado 11">
            <a:extLst>
              <a:ext uri="{FF2B5EF4-FFF2-40B4-BE49-F238E27FC236}">
                <a16:creationId xmlns:a16="http://schemas.microsoft.com/office/drawing/2014/main" id="{D6A697DD-D7C3-4045-A87A-0F11B53AD634}"/>
              </a:ext>
            </a:extLst>
          </p:cNvPr>
          <p:cNvCxnSpPr>
            <a:cxnSpLocks/>
          </p:cNvCxnSpPr>
          <p:nvPr/>
        </p:nvCxnSpPr>
        <p:spPr>
          <a:xfrm>
            <a:off x="2754085" y="4310560"/>
            <a:ext cx="2050144" cy="392069"/>
          </a:xfrm>
          <a:prstGeom prst="bentConnector3">
            <a:avLst>
              <a:gd name="adj1" fmla="val -26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0759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Gráficos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825625"/>
            <a:ext cx="6238278" cy="44155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dirty="0"/>
              <a:t>Os gráficos possuem subtipos também, portanto ao inserir por exemplo, um gráfico de pizza, pode usar seu subtipo “rosca”. Ao inserir gráfico de coluna, pode selecionar o subtipo “colunas empilhadas”, etc.</a:t>
            </a:r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Módulo</a:t>
            </a:r>
            <a:r>
              <a:rPr lang="en-US" dirty="0"/>
              <a:t> II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BC7DA-132B-446E-A492-5DBE09864F0F}" type="slidenum">
              <a:rPr lang="en-US" smtClean="0"/>
              <a:t>18</a:t>
            </a:fld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70FE632-D4CF-4C90-823D-3B5A45E4A1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6478" y="1288345"/>
            <a:ext cx="4277322" cy="5068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261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Gráficos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4155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dirty="0"/>
              <a:t>Nesta aula, mergulhamos no mundo da organização eficiente de dados por meio de tabelas e na poderosa visualização de informações por meio de diversos tipos de gráficos no Microsoft Excel. </a:t>
            </a:r>
          </a:p>
          <a:p>
            <a:pPr marL="0" indent="0">
              <a:buNone/>
            </a:pPr>
            <a:r>
              <a:rPr lang="pt-BR" dirty="0"/>
              <a:t>Ao adentrar no universo dos gráficos, exploramos os gráficos de pizza, coluna, barras e linhas, compreendendo não apenas como construí-los, mas também que a escolha do tipo de gráfico é crucial, pois impacta diretamente na clareza da mensagem transmitida. </a:t>
            </a:r>
          </a:p>
          <a:p>
            <a:pPr lvl="1"/>
            <a:r>
              <a:rPr lang="pt-BR" dirty="0"/>
              <a:t>Os gráficos de pizza, ideais para representar distribuições percentuais, os gráficos de coluna e barras, mais apropriados para comparações entre categorias e gráficos de linhas são poderosos para exibir tendências temporais.</a:t>
            </a:r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Módulo</a:t>
            </a:r>
            <a:r>
              <a:rPr lang="en-US" dirty="0"/>
              <a:t> II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BC7DA-132B-446E-A492-5DBE09864F0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807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Excel</a:t>
            </a:r>
          </a:p>
        </p:txBody>
      </p:sp>
      <p:sp>
        <p:nvSpPr>
          <p:cNvPr id="7" name="Espaço Reservado para Texto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Aula 3: Tabelas  e Gráficos</a:t>
            </a:r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Módulo</a:t>
            </a:r>
            <a:r>
              <a:rPr lang="en-US" dirty="0"/>
              <a:t> II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A0267-82E0-40C5-9A89-6C5778692E56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8" name="Picture 2" descr="menino do lado de uma planilha do excel online grátis">
            <a:extLst>
              <a:ext uri="{FF2B5EF4-FFF2-40B4-BE49-F238E27FC236}">
                <a16:creationId xmlns:a16="http://schemas.microsoft.com/office/drawing/2014/main" id="{F5D53800-51FA-49DE-9F71-A4C654B4C6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AFB8C7"/>
              </a:clrFrom>
              <a:clrTo>
                <a:srgbClr val="AFB8C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977742" y="1855562"/>
            <a:ext cx="4111171" cy="4111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8365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Atividade 1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415518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t-BR" dirty="0"/>
              <a:t>Agora é a sua vez! Vamos realizar alguns exercícios práticos.</a:t>
            </a:r>
          </a:p>
          <a:p>
            <a:pPr algn="just"/>
            <a:r>
              <a:rPr lang="pt-BR" dirty="0"/>
              <a:t>Crie uma planilha no Excel.</a:t>
            </a:r>
          </a:p>
          <a:p>
            <a:pPr algn="just"/>
            <a:r>
              <a:rPr lang="pt-BR" dirty="0"/>
              <a:t>Coloque o nome “Aula 3 - Atividade 1”.</a:t>
            </a:r>
          </a:p>
          <a:p>
            <a:pPr algn="just"/>
            <a:r>
              <a:rPr lang="pt-BR" dirty="0"/>
              <a:t>Leia os enunciados presentes nos próximos slides e faça o que se pede. </a:t>
            </a:r>
          </a:p>
          <a:p>
            <a:pPr algn="just"/>
            <a:r>
              <a:rPr lang="pt-BR" dirty="0"/>
              <a:t>Dica: Separe cada questão por planilha.</a:t>
            </a:r>
          </a:p>
          <a:p>
            <a:pPr algn="just"/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Módulo</a:t>
            </a:r>
            <a:r>
              <a:rPr lang="en-US" dirty="0"/>
              <a:t> II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BC7DA-132B-446E-A492-5DBE09864F0F}" type="slidenum">
              <a:rPr lang="en-US" smtClean="0"/>
              <a:t>20</a:t>
            </a:fld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5F95310-E24F-4C12-86F5-9A134F3343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0894" y="4991680"/>
            <a:ext cx="4612506" cy="1002719"/>
          </a:xfrm>
          <a:prstGeom prst="rect">
            <a:avLst/>
          </a:prstGeom>
        </p:spPr>
      </p:pic>
      <p:cxnSp>
        <p:nvCxnSpPr>
          <p:cNvPr id="8" name="Conector: Angulado 7">
            <a:extLst>
              <a:ext uri="{FF2B5EF4-FFF2-40B4-BE49-F238E27FC236}">
                <a16:creationId xmlns:a16="http://schemas.microsoft.com/office/drawing/2014/main" id="{BC039E3B-E81B-4A73-A57D-8A9992725CFC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1723570" y="4673600"/>
            <a:ext cx="1817324" cy="819440"/>
          </a:xfrm>
          <a:prstGeom prst="bentConnector3">
            <a:avLst>
              <a:gd name="adj1" fmla="val -31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1691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Questão 1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415518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t-BR" dirty="0"/>
              <a:t>Uma fábrica de automóveis de uma determinada marca realizou a seguinte venda nos últimos meses: </a:t>
            </a:r>
          </a:p>
          <a:p>
            <a:pPr algn="just"/>
            <a:r>
              <a:rPr lang="pt-BR" dirty="0"/>
              <a:t>Em junho o total de vendas foi de 1.000.</a:t>
            </a:r>
          </a:p>
          <a:p>
            <a:pPr algn="just"/>
            <a:r>
              <a:rPr lang="pt-BR" dirty="0"/>
              <a:t>Em julho o total de vendas foi de 3.000.</a:t>
            </a:r>
          </a:p>
          <a:p>
            <a:pPr algn="just"/>
            <a:r>
              <a:rPr lang="pt-BR" dirty="0"/>
              <a:t>Em agosto o total de vendas foi de 500.</a:t>
            </a:r>
          </a:p>
          <a:p>
            <a:pPr algn="just"/>
            <a:r>
              <a:rPr lang="pt-BR" dirty="0"/>
              <a:t>Em setembro o total de vendas foi de 4000.</a:t>
            </a:r>
          </a:p>
          <a:p>
            <a:pPr algn="just"/>
            <a:endParaRPr lang="pt-BR" dirty="0"/>
          </a:p>
          <a:p>
            <a:pPr marL="0" indent="0" algn="just">
              <a:buNone/>
            </a:pPr>
            <a:r>
              <a:rPr lang="pt-BR" dirty="0"/>
              <a:t>Faça uma tabela com essas informações, depois faça um </a:t>
            </a:r>
            <a:r>
              <a:rPr lang="pt-BR" b="1" dirty="0"/>
              <a:t>gráfico de linhas</a:t>
            </a:r>
            <a:r>
              <a:rPr lang="pt-BR" dirty="0"/>
              <a:t> a partir da tabela.</a:t>
            </a:r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Módulo</a:t>
            </a:r>
            <a:r>
              <a:rPr lang="en-US" dirty="0"/>
              <a:t> II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BC7DA-132B-446E-A492-5DBE09864F0F}" type="slidenum">
              <a:rPr lang="en-US" smtClean="0"/>
              <a:t>21</a:t>
            </a:fld>
            <a:endParaRPr lang="en-US"/>
          </a:p>
        </p:txBody>
      </p:sp>
      <p:pic>
        <p:nvPicPr>
          <p:cNvPr id="1026" name="Picture 2" descr="Vetor grátis carro vermelho sedan isolado no branco vector">
            <a:extLst>
              <a:ext uri="{FF2B5EF4-FFF2-40B4-BE49-F238E27FC236}">
                <a16:creationId xmlns:a16="http://schemas.microsoft.com/office/drawing/2014/main" id="{12D6F698-6E2E-4540-9A8F-F913A7288B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18" t="28804" r="8299" b="32110"/>
          <a:stretch/>
        </p:blipFill>
        <p:spPr bwMode="auto">
          <a:xfrm>
            <a:off x="8795657" y="2351314"/>
            <a:ext cx="3091543" cy="1077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5429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Resposta Questão 1</a:t>
            </a:r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Módulo</a:t>
            </a:r>
            <a:r>
              <a:rPr lang="en-US" dirty="0"/>
              <a:t> II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BC7DA-132B-446E-A492-5DBE09864F0F}" type="slidenum">
              <a:rPr lang="en-US" smtClean="0"/>
              <a:t>22</a:t>
            </a:fld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4BC056AA-CFB7-43E2-973A-7E9CD668BF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2378" y="1690690"/>
            <a:ext cx="9107243" cy="3728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920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Questão 2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415518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t-BR" dirty="0"/>
              <a:t>Uma pesquisa da empresa Fictícia S/A entrevistou alunos do ensino médio, e como resultado constatou-se que 5% dos jovens entrevistados não pensam em fazer faculdade, 88% querem fazer faculdade, e 7% não opinaram. Crie essa tabela e um </a:t>
            </a:r>
            <a:r>
              <a:rPr lang="pt-BR" b="1" dirty="0"/>
              <a:t>gráfico de pizza</a:t>
            </a:r>
            <a:r>
              <a:rPr lang="pt-BR" dirty="0"/>
              <a:t> para apresentar estes resultados.</a:t>
            </a:r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Módulo</a:t>
            </a:r>
            <a:r>
              <a:rPr lang="en-US" dirty="0"/>
              <a:t> II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BC7DA-132B-446E-A492-5DBE09864F0F}" type="slidenum">
              <a:rPr lang="en-US" smtClean="0"/>
              <a:t>23</a:t>
            </a:fld>
            <a:endParaRPr lang="en-US"/>
          </a:p>
        </p:txBody>
      </p:sp>
      <p:pic>
        <p:nvPicPr>
          <p:cNvPr id="2050" name="Picture 2" descr="Vetor estudantes universitários ou universitários agrupam jovens felizes isolados em fundo branco educação acadêmica superior reunião multicultural diversa">
            <a:extLst>
              <a:ext uri="{FF2B5EF4-FFF2-40B4-BE49-F238E27FC236}">
                <a16:creationId xmlns:a16="http://schemas.microsoft.com/office/drawing/2014/main" id="{C8138090-C182-4667-8882-C809BB8DAC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9" t="10516" b="4665"/>
          <a:stretch/>
        </p:blipFill>
        <p:spPr bwMode="auto">
          <a:xfrm>
            <a:off x="4666343" y="3788229"/>
            <a:ext cx="2859314" cy="2452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5484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Resposta Questão 2</a:t>
            </a:r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Módulo</a:t>
            </a:r>
            <a:r>
              <a:rPr lang="en-US" dirty="0"/>
              <a:t> II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BC7DA-132B-446E-A492-5DBE09864F0F}" type="slidenum">
              <a:rPr lang="en-US" smtClean="0"/>
              <a:t>24</a:t>
            </a:fld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C7EB2CFA-58D8-4296-89DA-C02CCAEA57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2378" y="1818639"/>
            <a:ext cx="9107243" cy="3220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844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Questão 3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415518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t-BR" dirty="0"/>
              <a:t>Uma pesquisa feita sobre a escolaridade dos usuários de internet no Brasil e Estados Unidos apresentou os seguintes resultados:</a:t>
            </a:r>
          </a:p>
          <a:p>
            <a:pPr marL="0" indent="0" algn="just">
              <a:buNone/>
            </a:pPr>
            <a:endParaRPr lang="pt-BR" dirty="0"/>
          </a:p>
          <a:p>
            <a:pPr marL="0" indent="0" algn="just">
              <a:buNone/>
            </a:pPr>
            <a:endParaRPr lang="pt-BR" dirty="0"/>
          </a:p>
          <a:p>
            <a:pPr marL="0" indent="0" algn="just">
              <a:buNone/>
            </a:pPr>
            <a:endParaRPr lang="pt-BR" dirty="0"/>
          </a:p>
          <a:p>
            <a:pPr marL="0" indent="0" algn="just">
              <a:buNone/>
            </a:pPr>
            <a:endParaRPr lang="pt-BR" dirty="0"/>
          </a:p>
          <a:p>
            <a:pPr marL="0" indent="0" algn="just">
              <a:buNone/>
            </a:pPr>
            <a:r>
              <a:rPr lang="pt-BR" dirty="0"/>
              <a:t>Construa essa tabela, e a represente em um </a:t>
            </a:r>
            <a:r>
              <a:rPr lang="pt-BR" b="1" dirty="0"/>
              <a:t>gráfico de colunas</a:t>
            </a:r>
            <a:r>
              <a:rPr lang="pt-BR" dirty="0"/>
              <a:t>.</a:t>
            </a:r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Módulo</a:t>
            </a:r>
            <a:r>
              <a:rPr lang="en-US" dirty="0"/>
              <a:t> II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BC7DA-132B-446E-A492-5DBE09864F0F}" type="slidenum">
              <a:rPr lang="en-US" smtClean="0"/>
              <a:t>25</a:t>
            </a:fld>
            <a:endParaRPr lang="en-US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62B4E2C3-FB64-4ECB-A144-C345C0EB6187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59067" y="2699657"/>
            <a:ext cx="7073865" cy="1666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94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Resposta Questão 3</a:t>
            </a:r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Módulo</a:t>
            </a:r>
            <a:r>
              <a:rPr lang="en-US" dirty="0"/>
              <a:t> II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BC7DA-132B-446E-A492-5DBE09864F0F}" type="slidenum">
              <a:rPr lang="en-US" smtClean="0"/>
              <a:t>26</a:t>
            </a:fld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66377F63-973A-49E0-9B5E-620E2659A9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2377" y="1818639"/>
            <a:ext cx="8968137" cy="3220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078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Questão 4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415518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t-BR" dirty="0"/>
              <a:t>Uma lanchonete deseja fazer o relatório mensal de vendas, com os seguintes dados: </a:t>
            </a:r>
          </a:p>
          <a:p>
            <a:pPr marL="0" indent="0" algn="just">
              <a:buNone/>
            </a:pPr>
            <a:endParaRPr lang="pt-BR" dirty="0"/>
          </a:p>
          <a:p>
            <a:pPr algn="just"/>
            <a:r>
              <a:rPr lang="pt-BR" dirty="0"/>
              <a:t>Foram vendidos 4.100 doces, 12.000 refrigerantes, 1.500 salgadinhos, 600 sanduíches e 5.780 sucos.</a:t>
            </a:r>
          </a:p>
          <a:p>
            <a:pPr marL="0" indent="0" algn="just">
              <a:buNone/>
            </a:pPr>
            <a:endParaRPr lang="pt-BR" dirty="0"/>
          </a:p>
          <a:p>
            <a:pPr marL="0" indent="0" algn="just">
              <a:buNone/>
            </a:pPr>
            <a:r>
              <a:rPr lang="pt-BR" dirty="0"/>
              <a:t>Faça uma tabela com essas informações, depois faça um </a:t>
            </a:r>
          </a:p>
          <a:p>
            <a:pPr marL="0" indent="0" algn="just">
              <a:buNone/>
            </a:pPr>
            <a:r>
              <a:rPr lang="pt-BR" b="1" dirty="0"/>
              <a:t>gráfico de barras</a:t>
            </a:r>
            <a:r>
              <a:rPr lang="pt-BR" dirty="0"/>
              <a:t> a partir da tabela.</a:t>
            </a:r>
          </a:p>
          <a:p>
            <a:pPr marL="0" indent="0" algn="just">
              <a:buNone/>
            </a:pPr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Módulo</a:t>
            </a:r>
            <a:r>
              <a:rPr lang="en-US" dirty="0"/>
              <a:t> II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BC7DA-132B-446E-A492-5DBE09864F0F}" type="slidenum">
              <a:rPr lang="en-US" smtClean="0"/>
              <a:t>27</a:t>
            </a:fld>
            <a:endParaRPr lang="en-US"/>
          </a:p>
        </p:txBody>
      </p:sp>
      <p:pic>
        <p:nvPicPr>
          <p:cNvPr id="4100" name="Picture 4" descr="Vetor grátis coleta de doces coloridos">
            <a:extLst>
              <a:ext uri="{FF2B5EF4-FFF2-40B4-BE49-F238E27FC236}">
                <a16:creationId xmlns:a16="http://schemas.microsoft.com/office/drawing/2014/main" id="{68E25EE4-23F1-4435-BB07-855FDDBB60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07" t="2837" r="36855" b="63936"/>
          <a:stretch/>
        </p:blipFill>
        <p:spPr bwMode="auto">
          <a:xfrm>
            <a:off x="9622971" y="3700732"/>
            <a:ext cx="1730829" cy="2540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1530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Resposta Questão 4</a:t>
            </a:r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Módulo</a:t>
            </a:r>
            <a:r>
              <a:rPr lang="en-US" dirty="0"/>
              <a:t> II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BC7DA-132B-446E-A492-5DBE09864F0F}" type="slidenum">
              <a:rPr lang="en-US" smtClean="0"/>
              <a:t>28</a:t>
            </a:fld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B83D345F-D723-4971-BF73-E92181CC79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2376" y="1818639"/>
            <a:ext cx="8690491" cy="3220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078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Dúvidas??</a:t>
            </a:r>
          </a:p>
        </p:txBody>
      </p:sp>
      <p:pic>
        <p:nvPicPr>
          <p:cNvPr id="8" name="Espaço Reservado para Conteúdo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5620" y="1467457"/>
            <a:ext cx="4780759" cy="4780759"/>
          </a:xfrm>
        </p:spPr>
      </p:pic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Módulo</a:t>
            </a:r>
            <a:r>
              <a:rPr lang="en-US" dirty="0"/>
              <a:t> II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BC7DA-132B-446E-A492-5DBE09864F0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547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0" dirty="0"/>
              <a:t>Explorando a Visualização de Dados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4155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dirty="0"/>
              <a:t>Nesta aula, avançaremos para o uso de tabelas e gráficos no Excel para melhorar a visualização e interpretação de dados.</a:t>
            </a:r>
          </a:p>
          <a:p>
            <a:r>
              <a:rPr lang="pt-BR" dirty="0"/>
              <a:t>Tabelas fornecem uma estrutura organizada, enquanto gráficos oferecem representações visuais impactantes.</a:t>
            </a:r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Módulo</a:t>
            </a:r>
            <a:r>
              <a:rPr lang="en-US" dirty="0"/>
              <a:t> II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BC7DA-132B-446E-A492-5DBE09864F0F}" type="slidenum">
              <a:rPr lang="en-US" smtClean="0"/>
              <a:t>3</a:t>
            </a:fld>
            <a:endParaRPr lang="en-US"/>
          </a:p>
        </p:txBody>
      </p:sp>
      <p:pic>
        <p:nvPicPr>
          <p:cNvPr id="1026" name="Picture 2" descr="Como criar gráficos no Excel">
            <a:extLst>
              <a:ext uri="{FF2B5EF4-FFF2-40B4-BE49-F238E27FC236}">
                <a16:creationId xmlns:a16="http://schemas.microsoft.com/office/drawing/2014/main" id="{17C2C862-E9C5-44F2-9A99-E492D54202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09"/>
          <a:stretch/>
        </p:blipFill>
        <p:spPr bwMode="auto">
          <a:xfrm>
            <a:off x="4038600" y="3585029"/>
            <a:ext cx="4114800" cy="2656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8083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2736" y="0"/>
            <a:ext cx="65341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866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0" dirty="0"/>
              <a:t>Tabelas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4155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dirty="0"/>
              <a:t>Uma tabela no Microsoft Excel é uma estrutura organizada que permite armazenar e manipular dados de maneira eficiente. 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b="1" dirty="0"/>
              <a:t>Como criar uma Tabela no Excel:</a:t>
            </a:r>
            <a:endParaRPr lang="pt-BR" dirty="0"/>
          </a:p>
          <a:p>
            <a:pPr lvl="1"/>
            <a:r>
              <a:rPr lang="pt-BR" dirty="0"/>
              <a:t>Selecione a área que contém seus dados, incluindo cabeçalhos de coluna.</a:t>
            </a:r>
          </a:p>
          <a:p>
            <a:pPr lvl="1"/>
            <a:r>
              <a:rPr lang="pt-BR" dirty="0"/>
              <a:t>Vá até a guia "Inserir" na barra de ferramentas do Excel.</a:t>
            </a:r>
          </a:p>
          <a:p>
            <a:pPr lvl="1"/>
            <a:r>
              <a:rPr lang="pt-BR" dirty="0"/>
              <a:t>Clique em "Tabela" e confirme “OK” a seleção dos dados.</a:t>
            </a:r>
          </a:p>
          <a:p>
            <a:pPr lvl="1"/>
            <a:r>
              <a:rPr lang="pt-BR" dirty="0"/>
              <a:t>Adicione e atualize dados com facilidade: Uma vez criada a tabela, novos dados são facilmente incorporados e a tabela se ajusta dinamicamente.</a:t>
            </a:r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Módulo</a:t>
            </a:r>
            <a:r>
              <a:rPr lang="en-US" dirty="0"/>
              <a:t> II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BC7DA-132B-446E-A492-5DBE09864F0F}" type="slidenum">
              <a:rPr lang="en-US" smtClean="0"/>
              <a:t>4</a:t>
            </a:fld>
            <a:endParaRPr lang="en-US"/>
          </a:p>
        </p:txBody>
      </p:sp>
      <p:sp>
        <p:nvSpPr>
          <p:cNvPr id="7" name="Seta: para a Direita 6">
            <a:extLst>
              <a:ext uri="{FF2B5EF4-FFF2-40B4-BE49-F238E27FC236}">
                <a16:creationId xmlns:a16="http://schemas.microsoft.com/office/drawing/2014/main" id="{EBF28CFD-4DDB-45EB-8A89-D85676CF3661}"/>
              </a:ext>
            </a:extLst>
          </p:cNvPr>
          <p:cNvSpPr/>
          <p:nvPr/>
        </p:nvSpPr>
        <p:spPr>
          <a:xfrm>
            <a:off x="9982200" y="4368800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02606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m 15">
            <a:extLst>
              <a:ext uri="{FF2B5EF4-FFF2-40B4-BE49-F238E27FC236}">
                <a16:creationId xmlns:a16="http://schemas.microsoft.com/office/drawing/2014/main" id="{C34F6802-4B45-4FE2-BDE9-F0996F8576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9243" y="1684708"/>
            <a:ext cx="6713514" cy="2048191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0" dirty="0"/>
              <a:t>Tabelas</a:t>
            </a:r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Módulo</a:t>
            </a:r>
            <a:r>
              <a:rPr lang="en-US" dirty="0"/>
              <a:t> II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BC7DA-132B-446E-A492-5DBE09864F0F}" type="slidenum">
              <a:rPr lang="en-US" smtClean="0"/>
              <a:t>5</a:t>
            </a:fld>
            <a:endParaRPr lang="en-US"/>
          </a:p>
        </p:txBody>
      </p:sp>
      <p:cxnSp>
        <p:nvCxnSpPr>
          <p:cNvPr id="11" name="Conector: Angulado 10">
            <a:extLst>
              <a:ext uri="{FF2B5EF4-FFF2-40B4-BE49-F238E27FC236}">
                <a16:creationId xmlns:a16="http://schemas.microsoft.com/office/drawing/2014/main" id="{F48465BF-8880-4348-957E-BAB97052EEA9}"/>
              </a:ext>
            </a:extLst>
          </p:cNvPr>
          <p:cNvCxnSpPr>
            <a:cxnSpLocks/>
            <a:stCxn id="16" idx="3"/>
            <a:endCxn id="14" idx="3"/>
          </p:cNvCxnSpPr>
          <p:nvPr/>
        </p:nvCxnSpPr>
        <p:spPr>
          <a:xfrm flipH="1">
            <a:off x="7162949" y="2708804"/>
            <a:ext cx="2289808" cy="2397885"/>
          </a:xfrm>
          <a:prstGeom prst="bentConnector3">
            <a:avLst>
              <a:gd name="adj1" fmla="val -998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Imagem 13">
            <a:extLst>
              <a:ext uri="{FF2B5EF4-FFF2-40B4-BE49-F238E27FC236}">
                <a16:creationId xmlns:a16="http://schemas.microsoft.com/office/drawing/2014/main" id="{0E191B4B-2E46-4249-A5E9-5B8B287766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9051" y="3973056"/>
            <a:ext cx="2133898" cy="2267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259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Gráficos de Pizza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4155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dirty="0"/>
              <a:t>Os gráficos de pizza são representações visuais que exibem dados em formato circular, dividindo o círculo em fatias proporcionais às porcentagens ou quantidades dos valores apresentados. </a:t>
            </a:r>
          </a:p>
          <a:p>
            <a:pPr marL="0" indent="0">
              <a:buNone/>
            </a:pPr>
            <a:r>
              <a:rPr lang="pt-BR" b="1" dirty="0"/>
              <a:t>Quando Gráficos de Pizza São Úteis:</a:t>
            </a:r>
            <a:endParaRPr lang="pt-BR" dirty="0"/>
          </a:p>
          <a:p>
            <a:pPr lvl="1"/>
            <a:r>
              <a:rPr lang="pt-BR" dirty="0"/>
              <a:t>Distribuição Percentual: São ideais para mostrar a distribuição percentual de partes em relação ao todo.</a:t>
            </a:r>
          </a:p>
          <a:p>
            <a:pPr lvl="1"/>
            <a:r>
              <a:rPr lang="pt-BR" dirty="0"/>
              <a:t>Comparação simples: Quando a comparação entre poucas categorias é fundamental, os gráficos de pizza oferecem simplicidade visual.</a:t>
            </a:r>
          </a:p>
          <a:p>
            <a:pPr marL="0" indent="0">
              <a:buNone/>
            </a:pPr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Módulo</a:t>
            </a:r>
            <a:r>
              <a:rPr lang="en-US" dirty="0"/>
              <a:t> II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BC7DA-132B-446E-A492-5DBE09864F0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408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Gráficos de Pizza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41551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pt-BR" b="1" dirty="0"/>
              <a:t>Como Construir um Gráfico de Pizza no Excel:</a:t>
            </a:r>
            <a:endParaRPr lang="pt-BR" dirty="0"/>
          </a:p>
          <a:p>
            <a:pPr lvl="1"/>
            <a:r>
              <a:rPr lang="pt-BR" dirty="0"/>
              <a:t>Selecione os dados ou a tabela já pronta que deseja representar no gráfico de pizza, incluindo rótulos e valores.</a:t>
            </a:r>
          </a:p>
          <a:p>
            <a:pPr lvl="1"/>
            <a:r>
              <a:rPr lang="pt-BR" dirty="0"/>
              <a:t>Vá até a guia "Inserir" no Excel.</a:t>
            </a:r>
          </a:p>
          <a:p>
            <a:pPr lvl="1"/>
            <a:r>
              <a:rPr lang="pt-BR" dirty="0"/>
              <a:t>Selecione "Gráfico de Pizza“.</a:t>
            </a:r>
          </a:p>
          <a:p>
            <a:pPr lvl="1"/>
            <a:endParaRPr lang="pt-BR" dirty="0"/>
          </a:p>
          <a:p>
            <a:pPr lvl="1"/>
            <a:endParaRPr lang="pt-BR" dirty="0"/>
          </a:p>
          <a:p>
            <a:pPr lvl="1"/>
            <a:r>
              <a:rPr lang="pt-BR" dirty="0"/>
              <a:t>Personalize cores, rótulos e destaque fatias conforme </a:t>
            </a:r>
          </a:p>
          <a:p>
            <a:pPr marL="457200" lvl="1" indent="0">
              <a:buNone/>
            </a:pPr>
            <a:r>
              <a:rPr lang="pt-BR" dirty="0"/>
              <a:t>necessário.</a:t>
            </a:r>
          </a:p>
          <a:p>
            <a:pPr lvl="1"/>
            <a:r>
              <a:rPr lang="pt-BR" dirty="0"/>
              <a:t>Para habilitar a visualização de porcentagem ou valor, </a:t>
            </a:r>
          </a:p>
          <a:p>
            <a:pPr marL="457200" lvl="1" indent="0">
              <a:buNone/>
            </a:pPr>
            <a:r>
              <a:rPr lang="pt-BR" dirty="0"/>
              <a:t>clique duas vezes em cima do gráfico, vá até “Formato” e </a:t>
            </a:r>
          </a:p>
          <a:p>
            <a:pPr marL="457200" lvl="1" indent="0">
              <a:buNone/>
            </a:pPr>
            <a:r>
              <a:rPr lang="pt-BR" dirty="0"/>
              <a:t>selecione o tipo.</a:t>
            </a:r>
          </a:p>
          <a:p>
            <a:pPr marL="0" indent="0">
              <a:buNone/>
            </a:pPr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Módulo</a:t>
            </a:r>
            <a:r>
              <a:rPr lang="en-US" dirty="0"/>
              <a:t> II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BC7DA-132B-446E-A492-5DBE09864F0F}" type="slidenum">
              <a:rPr lang="en-US" smtClean="0"/>
              <a:t>7</a:t>
            </a:fld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B5EB8A77-C030-4DE4-ACCF-A45866D47C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0096" y="2598336"/>
            <a:ext cx="3520219" cy="1661328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D7821AA0-3EC5-4EF6-A9A2-838C1F3A34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34285" y="3661477"/>
            <a:ext cx="2589229" cy="2718690"/>
          </a:xfrm>
          <a:prstGeom prst="rect">
            <a:avLst/>
          </a:prstGeom>
        </p:spPr>
      </p:pic>
      <p:cxnSp>
        <p:nvCxnSpPr>
          <p:cNvPr id="9" name="Conector: Angulado 8">
            <a:extLst>
              <a:ext uri="{FF2B5EF4-FFF2-40B4-BE49-F238E27FC236}">
                <a16:creationId xmlns:a16="http://schemas.microsoft.com/office/drawing/2014/main" id="{8A0BA3E4-683D-4F57-8843-C1EDC56DF82A}"/>
              </a:ext>
            </a:extLst>
          </p:cNvPr>
          <p:cNvCxnSpPr>
            <a:endCxn id="7" idx="1"/>
          </p:cNvCxnSpPr>
          <p:nvPr/>
        </p:nvCxnSpPr>
        <p:spPr>
          <a:xfrm flipV="1">
            <a:off x="3497943" y="5020822"/>
            <a:ext cx="5936342" cy="871978"/>
          </a:xfrm>
          <a:prstGeom prst="bentConnector3">
            <a:avLst>
              <a:gd name="adj1" fmla="val 8667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8499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Gráficos de Pizza</a:t>
            </a:r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Módulo</a:t>
            </a:r>
            <a:r>
              <a:rPr lang="en-US" dirty="0"/>
              <a:t> II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BC7DA-132B-446E-A492-5DBE09864F0F}" type="slidenum">
              <a:rPr lang="en-US" smtClean="0"/>
              <a:t>8</a:t>
            </a:fld>
            <a:endParaRPr lang="en-US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5EC893A3-F88D-4CCF-9A6F-DAD224A282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5197" y="2063320"/>
            <a:ext cx="9801605" cy="3623623"/>
          </a:xfrm>
          <a:prstGeom prst="rect">
            <a:avLst/>
          </a:prstGeom>
        </p:spPr>
      </p:pic>
      <p:cxnSp>
        <p:nvCxnSpPr>
          <p:cNvPr id="12" name="Conector: Angulado 11">
            <a:extLst>
              <a:ext uri="{FF2B5EF4-FFF2-40B4-BE49-F238E27FC236}">
                <a16:creationId xmlns:a16="http://schemas.microsoft.com/office/drawing/2014/main" id="{D6A697DD-D7C3-4045-A87A-0F11B53AD634}"/>
              </a:ext>
            </a:extLst>
          </p:cNvPr>
          <p:cNvCxnSpPr/>
          <p:nvPr/>
        </p:nvCxnSpPr>
        <p:spPr>
          <a:xfrm>
            <a:off x="2946400" y="3875131"/>
            <a:ext cx="2278743" cy="377555"/>
          </a:xfrm>
          <a:prstGeom prst="bentConnector3">
            <a:avLst>
              <a:gd name="adj1" fmla="val -31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079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Gráficos de Coluna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4155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dirty="0"/>
              <a:t>Os gráficos de coluna são representações visuais que exibem dados em barras verticais, onde a altura de cada barra representa a quantidade ou o valor de uma categoria específica.</a:t>
            </a:r>
          </a:p>
          <a:p>
            <a:pPr marL="0" indent="0">
              <a:buNone/>
            </a:pPr>
            <a:r>
              <a:rPr lang="pt-BR" b="1" dirty="0"/>
              <a:t>Quando Gráficos de Coluna São Úteis:</a:t>
            </a:r>
            <a:endParaRPr lang="pt-BR" dirty="0"/>
          </a:p>
          <a:p>
            <a:pPr lvl="1"/>
            <a:r>
              <a:rPr lang="pt-BR" dirty="0"/>
              <a:t>Comparação entre categorias: São ideais para comparar dados entre diferentes categorias.</a:t>
            </a:r>
          </a:p>
          <a:p>
            <a:pPr lvl="1"/>
            <a:r>
              <a:rPr lang="pt-BR" dirty="0"/>
              <a:t>Visualização de tendências: Permitem visualizar tendências ou padrões ao longo de um eixo horizontal.</a:t>
            </a:r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Módulo</a:t>
            </a:r>
            <a:r>
              <a:rPr lang="en-US" dirty="0"/>
              <a:t> II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BC7DA-132B-446E-A492-5DBE09864F0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402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Inatel cas@viva escur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Inatel cas@viva Clar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4357</TotalTime>
  <Words>1247</Words>
  <Application>Microsoft Office PowerPoint</Application>
  <PresentationFormat>Widescreen</PresentationFormat>
  <Paragraphs>174</Paragraphs>
  <Slides>30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30</vt:i4>
      </vt:variant>
    </vt:vector>
  </HeadingPairs>
  <TitlesOfParts>
    <vt:vector size="36" baseType="lpstr">
      <vt:lpstr>Arial</vt:lpstr>
      <vt:lpstr>Calibri</vt:lpstr>
      <vt:lpstr>Raleway</vt:lpstr>
      <vt:lpstr>Trebuchet MS</vt:lpstr>
      <vt:lpstr>Inatel cas@viva escuro</vt:lpstr>
      <vt:lpstr>Inatel cas@viva Claro</vt:lpstr>
      <vt:lpstr>Inatel cas@viva</vt:lpstr>
      <vt:lpstr>Excel</vt:lpstr>
      <vt:lpstr>Explorando a Visualização de Dados</vt:lpstr>
      <vt:lpstr>Tabelas</vt:lpstr>
      <vt:lpstr>Tabelas</vt:lpstr>
      <vt:lpstr>Gráficos de Pizza</vt:lpstr>
      <vt:lpstr>Gráficos de Pizza</vt:lpstr>
      <vt:lpstr>Gráficos de Pizza</vt:lpstr>
      <vt:lpstr>Gráficos de Coluna</vt:lpstr>
      <vt:lpstr>Gráficos de Coluna</vt:lpstr>
      <vt:lpstr>Gráficos de Coluna</vt:lpstr>
      <vt:lpstr>Gráficos de Barra</vt:lpstr>
      <vt:lpstr>Gráficos de Barra</vt:lpstr>
      <vt:lpstr>Gráficos de Barra</vt:lpstr>
      <vt:lpstr>Gráficos de Linhas</vt:lpstr>
      <vt:lpstr>Gráficos de Linhas</vt:lpstr>
      <vt:lpstr>Gráficos de Linhas</vt:lpstr>
      <vt:lpstr>Gráficos</vt:lpstr>
      <vt:lpstr>Gráficos</vt:lpstr>
      <vt:lpstr>Atividade 1</vt:lpstr>
      <vt:lpstr>Questão 1</vt:lpstr>
      <vt:lpstr>Resposta Questão 1</vt:lpstr>
      <vt:lpstr>Questão 2</vt:lpstr>
      <vt:lpstr>Resposta Questão 2</vt:lpstr>
      <vt:lpstr>Questão 3</vt:lpstr>
      <vt:lpstr>Resposta Questão 3</vt:lpstr>
      <vt:lpstr>Questão 4</vt:lpstr>
      <vt:lpstr>Resposta Questão 4</vt:lpstr>
      <vt:lpstr>Dúvidas??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Natan Barreto de Paula</dc:creator>
  <cp:lastModifiedBy>Henrique Pereira Chagas Corrêa</cp:lastModifiedBy>
  <cp:revision>198</cp:revision>
  <dcterms:created xsi:type="dcterms:W3CDTF">2023-01-31T13:45:50Z</dcterms:created>
  <dcterms:modified xsi:type="dcterms:W3CDTF">2024-03-27T13:30:09Z</dcterms:modified>
</cp:coreProperties>
</file>